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5" r:id="rId3"/>
    <p:sldId id="327" r:id="rId4"/>
    <p:sldId id="335" r:id="rId5"/>
    <p:sldId id="344" r:id="rId6"/>
    <p:sldId id="336" r:id="rId7"/>
    <p:sldId id="316" r:id="rId8"/>
    <p:sldId id="333" r:id="rId9"/>
    <p:sldId id="314" r:id="rId10"/>
    <p:sldId id="346" r:id="rId11"/>
    <p:sldId id="313" r:id="rId12"/>
    <p:sldId id="273" r:id="rId13"/>
    <p:sldId id="294" r:id="rId14"/>
    <p:sldId id="259" r:id="rId15"/>
    <p:sldId id="287" r:id="rId16"/>
    <p:sldId id="303" r:id="rId17"/>
    <p:sldId id="304" r:id="rId18"/>
    <p:sldId id="305" r:id="rId19"/>
    <p:sldId id="347" r:id="rId20"/>
    <p:sldId id="288" r:id="rId21"/>
    <p:sldId id="277" r:id="rId22"/>
    <p:sldId id="306" r:id="rId23"/>
    <p:sldId id="337" r:id="rId24"/>
    <p:sldId id="285" r:id="rId25"/>
    <p:sldId id="260" r:id="rId26"/>
    <p:sldId id="262" r:id="rId27"/>
    <p:sldId id="282" r:id="rId28"/>
    <p:sldId id="308" r:id="rId29"/>
    <p:sldId id="307" r:id="rId30"/>
    <p:sldId id="338" r:id="rId31"/>
    <p:sldId id="339" r:id="rId32"/>
    <p:sldId id="340" r:id="rId33"/>
    <p:sldId id="341" r:id="rId34"/>
    <p:sldId id="293" r:id="rId35"/>
    <p:sldId id="342" r:id="rId36"/>
    <p:sldId id="270" r:id="rId37"/>
    <p:sldId id="345" r:id="rId38"/>
    <p:sldId id="267" r:id="rId39"/>
    <p:sldId id="269" r:id="rId40"/>
    <p:sldId id="322" r:id="rId41"/>
    <p:sldId id="343" r:id="rId4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8E"/>
    <a:srgbClr val="DAE2F5"/>
    <a:srgbClr val="89A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8676" autoAdjust="0"/>
  </p:normalViewPr>
  <p:slideViewPr>
    <p:cSldViewPr>
      <p:cViewPr varScale="1">
        <p:scale>
          <a:sx n="127" d="100"/>
          <a:sy n="127" d="100"/>
        </p:scale>
        <p:origin x="116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381B3D-412E-45AE-8741-56834E493DAD}" type="doc">
      <dgm:prSet loTypeId="urn:microsoft.com/office/officeart/2005/8/layout/cycle5" loCatId="cycle" qsTypeId="urn:microsoft.com/office/officeart/2005/8/quickstyle/3d5" qsCatId="3D" csTypeId="urn:microsoft.com/office/officeart/2005/8/colors/colorful5" csCatId="colorful" phldr="1"/>
      <dgm:spPr/>
    </dgm:pt>
    <dgm:pt modelId="{C87F0041-5198-408F-A130-2970448F85FA}">
      <dgm:prSet phldrT="[Текст]" custT="1"/>
      <dgm:spPr/>
      <dgm:t>
        <a:bodyPr/>
        <a:lstStyle/>
        <a:p>
          <a:r>
            <a:rPr lang="en-US" sz="2400" dirty="0" smtClean="0"/>
            <a:t>Motivations-</a:t>
          </a:r>
          <a:r>
            <a:rPr lang="en-US" sz="2400" dirty="0" err="1" smtClean="0"/>
            <a:t>stipendien</a:t>
          </a:r>
          <a:endParaRPr lang="uk-UA" sz="2400" dirty="0"/>
        </a:p>
      </dgm:t>
    </dgm:pt>
    <dgm:pt modelId="{26529066-488A-4002-A06B-810FE90E800E}" type="parTrans" cxnId="{67D43401-4EAD-4C8C-8B30-4A41400E2E39}">
      <dgm:prSet/>
      <dgm:spPr/>
      <dgm:t>
        <a:bodyPr/>
        <a:lstStyle/>
        <a:p>
          <a:endParaRPr lang="uk-UA"/>
        </a:p>
      </dgm:t>
    </dgm:pt>
    <dgm:pt modelId="{2989B98C-0210-49E8-B867-CA7E42619343}" type="sibTrans" cxnId="{67D43401-4EAD-4C8C-8B30-4A41400E2E39}">
      <dgm:prSet/>
      <dgm:spPr/>
      <dgm:t>
        <a:bodyPr/>
        <a:lstStyle/>
        <a:p>
          <a:endParaRPr lang="uk-UA"/>
        </a:p>
      </dgm:t>
    </dgm:pt>
    <dgm:pt modelId="{548752EB-0D26-4C52-B5E9-2AB1A3B8A773}">
      <dgm:prSet phldrT="[Текст]" custT="1"/>
      <dgm:spPr/>
      <dgm:t>
        <a:bodyPr/>
        <a:lstStyle/>
        <a:p>
          <a:r>
            <a:rPr lang="en-US" sz="2400" dirty="0" err="1" smtClean="0"/>
            <a:t>Schülerbesuche</a:t>
          </a:r>
          <a:endParaRPr lang="en-US" sz="2400" dirty="0" smtClean="0"/>
        </a:p>
        <a:p>
          <a:r>
            <a:rPr lang="en-US" sz="2400" dirty="0" smtClean="0"/>
            <a:t>in Bayern</a:t>
          </a:r>
          <a:endParaRPr lang="uk-UA" sz="2400" dirty="0"/>
        </a:p>
      </dgm:t>
    </dgm:pt>
    <dgm:pt modelId="{58E4482B-AE8E-4169-A39A-9B417031DDEE}" type="parTrans" cxnId="{4848C7C2-FA23-46C7-B5BE-E2BC4A1E449D}">
      <dgm:prSet/>
      <dgm:spPr/>
      <dgm:t>
        <a:bodyPr/>
        <a:lstStyle/>
        <a:p>
          <a:endParaRPr lang="uk-UA"/>
        </a:p>
      </dgm:t>
    </dgm:pt>
    <dgm:pt modelId="{6A52FB5B-02C3-4E79-B732-8A3F1E1D17C8}" type="sibTrans" cxnId="{4848C7C2-FA23-46C7-B5BE-E2BC4A1E449D}">
      <dgm:prSet/>
      <dgm:spPr/>
      <dgm:t>
        <a:bodyPr/>
        <a:lstStyle/>
        <a:p>
          <a:endParaRPr lang="uk-UA"/>
        </a:p>
      </dgm:t>
    </dgm:pt>
    <dgm:pt modelId="{730F3615-31A0-4765-A228-3696AC066E56}">
      <dgm:prSet phldrT="[Текст]" custT="1"/>
      <dgm:spPr/>
      <dgm:t>
        <a:bodyPr/>
        <a:lstStyle/>
        <a:p>
          <a:r>
            <a:rPr lang="de-DE" sz="2400" dirty="0" smtClean="0"/>
            <a:t>Besuche an PASCH-Schulen</a:t>
          </a:r>
          <a:endParaRPr lang="uk-UA" sz="2400" dirty="0"/>
        </a:p>
      </dgm:t>
    </dgm:pt>
    <dgm:pt modelId="{364CFC4D-37BD-4BC1-A549-959812516990}" type="parTrans" cxnId="{AEE09CA0-FFDF-4B39-B243-616179B88F83}">
      <dgm:prSet/>
      <dgm:spPr/>
      <dgm:t>
        <a:bodyPr/>
        <a:lstStyle/>
        <a:p>
          <a:endParaRPr lang="uk-UA"/>
        </a:p>
      </dgm:t>
    </dgm:pt>
    <dgm:pt modelId="{72C9C471-7BFE-4812-8F18-E6733640D454}" type="sibTrans" cxnId="{AEE09CA0-FFDF-4B39-B243-616179B88F83}">
      <dgm:prSet/>
      <dgm:spPr/>
      <dgm:t>
        <a:bodyPr/>
        <a:lstStyle/>
        <a:p>
          <a:endParaRPr lang="uk-UA"/>
        </a:p>
      </dgm:t>
    </dgm:pt>
    <dgm:pt modelId="{F890740F-B56D-4BE9-9FC1-C5AFEF8E10D7}" type="pres">
      <dgm:prSet presAssocID="{A3381B3D-412E-45AE-8741-56834E493DAD}" presName="cycle" presStyleCnt="0">
        <dgm:presLayoutVars>
          <dgm:dir/>
          <dgm:resizeHandles val="exact"/>
        </dgm:presLayoutVars>
      </dgm:prSet>
      <dgm:spPr/>
    </dgm:pt>
    <dgm:pt modelId="{94424E87-8A71-49F5-944C-84C718C14EDA}" type="pres">
      <dgm:prSet presAssocID="{C87F0041-5198-408F-A130-2970448F85F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BA12F2-4815-4FC9-B529-479418548B17}" type="pres">
      <dgm:prSet presAssocID="{C87F0041-5198-408F-A130-2970448F85FA}" presName="spNode" presStyleCnt="0"/>
      <dgm:spPr/>
    </dgm:pt>
    <dgm:pt modelId="{73BDB3C3-55A3-496B-B9F7-1C6A46A51CFC}" type="pres">
      <dgm:prSet presAssocID="{2989B98C-0210-49E8-B867-CA7E42619343}" presName="sibTrans" presStyleLbl="sibTrans1D1" presStyleIdx="0" presStyleCnt="3"/>
      <dgm:spPr/>
      <dgm:t>
        <a:bodyPr/>
        <a:lstStyle/>
        <a:p>
          <a:endParaRPr lang="uk-UA"/>
        </a:p>
      </dgm:t>
    </dgm:pt>
    <dgm:pt modelId="{AA0AE40A-F194-4C8D-A72D-4E97E048E03C}" type="pres">
      <dgm:prSet presAssocID="{548752EB-0D26-4C52-B5E9-2AB1A3B8A7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CD3614-441B-41D1-BD75-F10AC1ACD3D6}" type="pres">
      <dgm:prSet presAssocID="{548752EB-0D26-4C52-B5E9-2AB1A3B8A773}" presName="spNode" presStyleCnt="0"/>
      <dgm:spPr/>
    </dgm:pt>
    <dgm:pt modelId="{082EF2BC-C2EC-4390-9903-90D363888FF8}" type="pres">
      <dgm:prSet presAssocID="{6A52FB5B-02C3-4E79-B732-8A3F1E1D17C8}" presName="sibTrans" presStyleLbl="sibTrans1D1" presStyleIdx="1" presStyleCnt="3"/>
      <dgm:spPr/>
      <dgm:t>
        <a:bodyPr/>
        <a:lstStyle/>
        <a:p>
          <a:endParaRPr lang="uk-UA"/>
        </a:p>
      </dgm:t>
    </dgm:pt>
    <dgm:pt modelId="{06C16A14-4389-43DF-A56F-683866689966}" type="pres">
      <dgm:prSet presAssocID="{730F3615-31A0-4765-A228-3696AC066E5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2C1228-CE28-4565-893D-3B514ADC31CA}" type="pres">
      <dgm:prSet presAssocID="{730F3615-31A0-4765-A228-3696AC066E56}" presName="spNode" presStyleCnt="0"/>
      <dgm:spPr/>
    </dgm:pt>
    <dgm:pt modelId="{2D94FF12-229F-4995-930B-572D8BB76F4C}" type="pres">
      <dgm:prSet presAssocID="{72C9C471-7BFE-4812-8F18-E6733640D454}" presName="sibTrans" presStyleLbl="sibTrans1D1" presStyleIdx="2" presStyleCnt="3"/>
      <dgm:spPr/>
      <dgm:t>
        <a:bodyPr/>
        <a:lstStyle/>
        <a:p>
          <a:endParaRPr lang="uk-UA"/>
        </a:p>
      </dgm:t>
    </dgm:pt>
  </dgm:ptLst>
  <dgm:cxnLst>
    <dgm:cxn modelId="{DC121441-6A9D-460C-BFEB-F92B579D7244}" type="presOf" srcId="{72C9C471-7BFE-4812-8F18-E6733640D454}" destId="{2D94FF12-229F-4995-930B-572D8BB76F4C}" srcOrd="0" destOrd="0" presId="urn:microsoft.com/office/officeart/2005/8/layout/cycle5"/>
    <dgm:cxn modelId="{1BEAD45F-F5C4-4A36-A77D-AF2FC137393C}" type="presOf" srcId="{2989B98C-0210-49E8-B867-CA7E42619343}" destId="{73BDB3C3-55A3-496B-B9F7-1C6A46A51CFC}" srcOrd="0" destOrd="0" presId="urn:microsoft.com/office/officeart/2005/8/layout/cycle5"/>
    <dgm:cxn modelId="{4848C7C2-FA23-46C7-B5BE-E2BC4A1E449D}" srcId="{A3381B3D-412E-45AE-8741-56834E493DAD}" destId="{548752EB-0D26-4C52-B5E9-2AB1A3B8A773}" srcOrd="1" destOrd="0" parTransId="{58E4482B-AE8E-4169-A39A-9B417031DDEE}" sibTransId="{6A52FB5B-02C3-4E79-B732-8A3F1E1D17C8}"/>
    <dgm:cxn modelId="{FBD7CB51-036A-4E96-8388-1459DA08B828}" type="presOf" srcId="{C87F0041-5198-408F-A130-2970448F85FA}" destId="{94424E87-8A71-49F5-944C-84C718C14EDA}" srcOrd="0" destOrd="0" presId="urn:microsoft.com/office/officeart/2005/8/layout/cycle5"/>
    <dgm:cxn modelId="{DD428D2C-1EA7-4BAE-AB8C-631A57C700FF}" type="presOf" srcId="{730F3615-31A0-4765-A228-3696AC066E56}" destId="{06C16A14-4389-43DF-A56F-683866689966}" srcOrd="0" destOrd="0" presId="urn:microsoft.com/office/officeart/2005/8/layout/cycle5"/>
    <dgm:cxn modelId="{599E2872-6536-4348-951B-71E038E75C3F}" type="presOf" srcId="{6A52FB5B-02C3-4E79-B732-8A3F1E1D17C8}" destId="{082EF2BC-C2EC-4390-9903-90D363888FF8}" srcOrd="0" destOrd="0" presId="urn:microsoft.com/office/officeart/2005/8/layout/cycle5"/>
    <dgm:cxn modelId="{CB48D93B-C83D-41C2-AEFD-4ED6B653968B}" type="presOf" srcId="{548752EB-0D26-4C52-B5E9-2AB1A3B8A773}" destId="{AA0AE40A-F194-4C8D-A72D-4E97E048E03C}" srcOrd="0" destOrd="0" presId="urn:microsoft.com/office/officeart/2005/8/layout/cycle5"/>
    <dgm:cxn modelId="{AEE09CA0-FFDF-4B39-B243-616179B88F83}" srcId="{A3381B3D-412E-45AE-8741-56834E493DAD}" destId="{730F3615-31A0-4765-A228-3696AC066E56}" srcOrd="2" destOrd="0" parTransId="{364CFC4D-37BD-4BC1-A549-959812516990}" sibTransId="{72C9C471-7BFE-4812-8F18-E6733640D454}"/>
    <dgm:cxn modelId="{FB940556-3085-4D43-A5E1-519049DE3CB2}" type="presOf" srcId="{A3381B3D-412E-45AE-8741-56834E493DAD}" destId="{F890740F-B56D-4BE9-9FC1-C5AFEF8E10D7}" srcOrd="0" destOrd="0" presId="urn:microsoft.com/office/officeart/2005/8/layout/cycle5"/>
    <dgm:cxn modelId="{67D43401-4EAD-4C8C-8B30-4A41400E2E39}" srcId="{A3381B3D-412E-45AE-8741-56834E493DAD}" destId="{C87F0041-5198-408F-A130-2970448F85FA}" srcOrd="0" destOrd="0" parTransId="{26529066-488A-4002-A06B-810FE90E800E}" sibTransId="{2989B98C-0210-49E8-B867-CA7E42619343}"/>
    <dgm:cxn modelId="{F65138CE-4FFC-48C2-86B4-8E13B28C449E}" type="presParOf" srcId="{F890740F-B56D-4BE9-9FC1-C5AFEF8E10D7}" destId="{94424E87-8A71-49F5-944C-84C718C14EDA}" srcOrd="0" destOrd="0" presId="urn:microsoft.com/office/officeart/2005/8/layout/cycle5"/>
    <dgm:cxn modelId="{DA58417D-5487-4B7B-ACF0-FCD4864A9A12}" type="presParOf" srcId="{F890740F-B56D-4BE9-9FC1-C5AFEF8E10D7}" destId="{62BA12F2-4815-4FC9-B529-479418548B17}" srcOrd="1" destOrd="0" presId="urn:microsoft.com/office/officeart/2005/8/layout/cycle5"/>
    <dgm:cxn modelId="{6CF0EAD4-8B0D-4C51-9EFA-B239532E48E4}" type="presParOf" srcId="{F890740F-B56D-4BE9-9FC1-C5AFEF8E10D7}" destId="{73BDB3C3-55A3-496B-B9F7-1C6A46A51CFC}" srcOrd="2" destOrd="0" presId="urn:microsoft.com/office/officeart/2005/8/layout/cycle5"/>
    <dgm:cxn modelId="{2BDDD769-D534-4689-B1B0-ADD2327CF644}" type="presParOf" srcId="{F890740F-B56D-4BE9-9FC1-C5AFEF8E10D7}" destId="{AA0AE40A-F194-4C8D-A72D-4E97E048E03C}" srcOrd="3" destOrd="0" presId="urn:microsoft.com/office/officeart/2005/8/layout/cycle5"/>
    <dgm:cxn modelId="{27816C02-6C8F-4DD0-B648-2360B8A7E90D}" type="presParOf" srcId="{F890740F-B56D-4BE9-9FC1-C5AFEF8E10D7}" destId="{5CCD3614-441B-41D1-BD75-F10AC1ACD3D6}" srcOrd="4" destOrd="0" presId="urn:microsoft.com/office/officeart/2005/8/layout/cycle5"/>
    <dgm:cxn modelId="{F044A849-BF5C-4515-85DA-9AE7BBEC1E3F}" type="presParOf" srcId="{F890740F-B56D-4BE9-9FC1-C5AFEF8E10D7}" destId="{082EF2BC-C2EC-4390-9903-90D363888FF8}" srcOrd="5" destOrd="0" presId="urn:microsoft.com/office/officeart/2005/8/layout/cycle5"/>
    <dgm:cxn modelId="{F090BD8D-51B5-4B45-A3C6-349EFC8AF596}" type="presParOf" srcId="{F890740F-B56D-4BE9-9FC1-C5AFEF8E10D7}" destId="{06C16A14-4389-43DF-A56F-683866689966}" srcOrd="6" destOrd="0" presId="urn:microsoft.com/office/officeart/2005/8/layout/cycle5"/>
    <dgm:cxn modelId="{646E33C8-55B8-4A3E-92FC-8B1B6DF60989}" type="presParOf" srcId="{F890740F-B56D-4BE9-9FC1-C5AFEF8E10D7}" destId="{DE2C1228-CE28-4565-893D-3B514ADC31CA}" srcOrd="7" destOrd="0" presId="urn:microsoft.com/office/officeart/2005/8/layout/cycle5"/>
    <dgm:cxn modelId="{7CF7880E-39CA-4B5E-806E-09E956D8649F}" type="presParOf" srcId="{F890740F-B56D-4BE9-9FC1-C5AFEF8E10D7}" destId="{2D94FF12-229F-4995-930B-572D8BB76F4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24E87-8A71-49F5-944C-84C718C14EDA}">
      <dsp:nvSpPr>
        <dsp:cNvPr id="0" name=""/>
        <dsp:cNvSpPr/>
      </dsp:nvSpPr>
      <dsp:spPr>
        <a:xfrm>
          <a:off x="4000346" y="3141"/>
          <a:ext cx="2800506" cy="182032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Motivations-</a:t>
          </a:r>
          <a:r>
            <a:rPr lang="en-US" sz="2400" kern="1200" dirty="0" err="1" smtClean="0"/>
            <a:t>stipendien</a:t>
          </a:r>
          <a:endParaRPr lang="uk-UA" sz="2400" kern="1200" dirty="0"/>
        </a:p>
      </dsp:txBody>
      <dsp:txXfrm>
        <a:off x="4089207" y="92002"/>
        <a:ext cx="2622784" cy="1642607"/>
      </dsp:txXfrm>
    </dsp:sp>
    <dsp:sp modelId="{73BDB3C3-55A3-496B-B9F7-1C6A46A51CFC}">
      <dsp:nvSpPr>
        <dsp:cNvPr id="0" name=""/>
        <dsp:cNvSpPr/>
      </dsp:nvSpPr>
      <dsp:spPr>
        <a:xfrm>
          <a:off x="2973321" y="913306"/>
          <a:ext cx="4854555" cy="4854555"/>
        </a:xfrm>
        <a:custGeom>
          <a:avLst/>
          <a:gdLst/>
          <a:ahLst/>
          <a:cxnLst/>
          <a:rect l="0" t="0" r="0" b="0"/>
          <a:pathLst>
            <a:path>
              <a:moveTo>
                <a:pt x="4203253" y="772712"/>
              </a:moveTo>
              <a:arcTo wR="2427277" hR="2427277" stAng="19021614" swAng="230160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AE40A-F194-4C8D-A72D-4E97E048E03C}">
      <dsp:nvSpPr>
        <dsp:cNvPr id="0" name=""/>
        <dsp:cNvSpPr/>
      </dsp:nvSpPr>
      <dsp:spPr>
        <a:xfrm>
          <a:off x="6102430" y="3644058"/>
          <a:ext cx="2800506" cy="182032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Schülerbesuche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 Bayern</a:t>
          </a:r>
          <a:endParaRPr lang="uk-UA" sz="2400" kern="1200" dirty="0"/>
        </a:p>
      </dsp:txBody>
      <dsp:txXfrm>
        <a:off x="6191291" y="3732919"/>
        <a:ext cx="2622784" cy="1642607"/>
      </dsp:txXfrm>
    </dsp:sp>
    <dsp:sp modelId="{082EF2BC-C2EC-4390-9903-90D363888FF8}">
      <dsp:nvSpPr>
        <dsp:cNvPr id="0" name=""/>
        <dsp:cNvSpPr/>
      </dsp:nvSpPr>
      <dsp:spPr>
        <a:xfrm>
          <a:off x="2973321" y="913306"/>
          <a:ext cx="4854555" cy="4854555"/>
        </a:xfrm>
        <a:custGeom>
          <a:avLst/>
          <a:gdLst/>
          <a:ahLst/>
          <a:cxnLst/>
          <a:rect l="0" t="0" r="0" b="0"/>
          <a:pathLst>
            <a:path>
              <a:moveTo>
                <a:pt x="3171776" y="4737558"/>
              </a:moveTo>
              <a:arcTo wR="2427277" hR="2427277" stAng="4328293" swAng="2143415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16A14-4389-43DF-A56F-683866689966}">
      <dsp:nvSpPr>
        <dsp:cNvPr id="0" name=""/>
        <dsp:cNvSpPr/>
      </dsp:nvSpPr>
      <dsp:spPr>
        <a:xfrm>
          <a:off x="1898262" y="3644058"/>
          <a:ext cx="2800506" cy="182032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 smtClean="0"/>
            <a:t>Besuche an PASCH-Schulen</a:t>
          </a:r>
          <a:endParaRPr lang="uk-UA" sz="2400" kern="1200" dirty="0"/>
        </a:p>
      </dsp:txBody>
      <dsp:txXfrm>
        <a:off x="1987123" y="3732919"/>
        <a:ext cx="2622784" cy="1642607"/>
      </dsp:txXfrm>
    </dsp:sp>
    <dsp:sp modelId="{2D94FF12-229F-4995-930B-572D8BB76F4C}">
      <dsp:nvSpPr>
        <dsp:cNvPr id="0" name=""/>
        <dsp:cNvSpPr/>
      </dsp:nvSpPr>
      <dsp:spPr>
        <a:xfrm>
          <a:off x="2973321" y="913306"/>
          <a:ext cx="4854555" cy="4854555"/>
        </a:xfrm>
        <a:custGeom>
          <a:avLst/>
          <a:gdLst/>
          <a:ahLst/>
          <a:cxnLst/>
          <a:rect l="0" t="0" r="0" b="0"/>
          <a:pathLst>
            <a:path>
              <a:moveTo>
                <a:pt x="7863" y="2232060"/>
              </a:moveTo>
              <a:arcTo wR="2427277" hR="2427277" stAng="11076784" swAng="2301602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57AB9-11C9-4393-9496-DE7995BDB387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55124-3D10-4F82-A567-1A39913137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9581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A86AD-0361-44CC-B574-7F4ADF387AE7}" type="datetimeFigureOut">
              <a:rPr lang="de-DE" smtClean="0"/>
              <a:t>11.01.2021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D067A-75BC-48D7-AE79-23F17C049CB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16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D067A-75BC-48D7-AE79-23F17C049CB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5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55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4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652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05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06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61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33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337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39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10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2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97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57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Überschrift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00201"/>
            <a:ext cx="8208912" cy="43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6416" y="6345280"/>
            <a:ext cx="648072" cy="4077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D6124-4692-4BC7-9B12-6930EAA3CD2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rgbClr val="00498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 flipV="1">
            <a:off x="0" y="6165304"/>
            <a:ext cx="9144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9" y="6348781"/>
            <a:ext cx="1222725" cy="404253"/>
          </a:xfrm>
          <a:prstGeom prst="rect">
            <a:avLst/>
          </a:prstGeom>
        </p:spPr>
      </p:pic>
      <p:sp>
        <p:nvSpPr>
          <p:cNvPr id="12" name="Titelplatzhalter 1"/>
          <p:cNvSpPr txBox="1">
            <a:spLocks/>
          </p:cNvSpPr>
          <p:nvPr userDrawn="1"/>
        </p:nvSpPr>
        <p:spPr>
          <a:xfrm>
            <a:off x="1907704" y="6298879"/>
            <a:ext cx="565576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de-DE" sz="4400" b="1" u="sng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sz="1200" b="0" u="none" dirty="0" smtClean="0">
                <a:effectLst/>
              </a:rPr>
              <a:t>Bayerische Betreuungsinitiative</a:t>
            </a:r>
            <a:r>
              <a:rPr lang="de-DE" sz="1200" b="0" u="none" baseline="0" dirty="0" smtClean="0">
                <a:effectLst/>
              </a:rPr>
              <a:t> Deutsche Auslands- und Partnerschulen</a:t>
            </a:r>
            <a:endParaRPr lang="de-DE" sz="1200" b="0" u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8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de-DE" sz="4400" b="1" u="sng" kern="1200" dirty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tudy-in-bavaria.de/de/was-und-wo/studienangebot-in-bayern/studiengaenge-suchen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eren-in-bayern.de/studiengaenge/studienabschluesse/staatsexamen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engaenge.zeit.de/sit" TargetMode="External"/><Relationship Id="rId2" Type="http://schemas.openxmlformats.org/officeDocument/2006/relationships/hyperlink" Target="https://www.arbeitsagentur.de/bildung/ausbildung/welche-berufe-passen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jobs.zeit.de/campus/berufstes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y-in-bavaria.de/de/wie/das-deutsche-hochschulsystem/hochschularten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chschule-bayern.de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chschulstart.de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eltkarte.pasch-net.de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anabin.kmk.org/" TargetMode="Externa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enkolleg..mhn.de/" TargetMode="External"/><Relationship Id="rId2" Type="http://schemas.openxmlformats.org/officeDocument/2006/relationships/hyperlink" Target="http://www.studienkollegs.d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k-coburg.de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achnachweis.de/" TargetMode="External"/><Relationship Id="rId2" Type="http://schemas.openxmlformats.org/officeDocument/2006/relationships/hyperlink" Target="http://www.study-in-bavaria.de/" TargetMode="Externa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enten-wg.de/" TargetMode="External"/><Relationship Id="rId2" Type="http://schemas.openxmlformats.org/officeDocument/2006/relationships/hyperlink" Target="http://www.wg-gesucht.de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ohngemeinschaft.de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y-in-bavaria.de/de/wie/praktische-tipps/geld.html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ybids.de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1</a:t>
            </a:fld>
            <a:endParaRPr lang="de-DE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2" b="30379"/>
          <a:stretch/>
        </p:blipFill>
        <p:spPr>
          <a:xfrm>
            <a:off x="467544" y="-27384"/>
            <a:ext cx="8712968" cy="62646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6371" y="260648"/>
            <a:ext cx="7772400" cy="1470025"/>
          </a:xfrm>
        </p:spPr>
        <p:txBody>
          <a:bodyPr>
            <a:noAutofit/>
          </a:bodyPr>
          <a:lstStyle/>
          <a:p>
            <a:r>
              <a:rPr lang="de-DE" sz="4800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Studieren an bayerischen Hochschulen</a:t>
            </a:r>
            <a:endParaRPr lang="de-DE" sz="4800" u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8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Bewerbungsunterlagen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Unbedingt erforderlich</a:t>
            </a:r>
          </a:p>
          <a:p>
            <a:pPr lvl="1"/>
            <a:r>
              <a:rPr lang="de-DE" dirty="0"/>
              <a:t>Tabellarischer Lebenslauf</a:t>
            </a:r>
          </a:p>
          <a:p>
            <a:pPr lvl="1"/>
            <a:r>
              <a:rPr lang="de-DE" dirty="0"/>
              <a:t>Kopie eines gültigen Passes</a:t>
            </a:r>
          </a:p>
          <a:p>
            <a:pPr lvl="1"/>
            <a:r>
              <a:rPr lang="de-DE" dirty="0"/>
              <a:t>Motivationsschreiben (maximal 1 Seite in deutscher Sprache)</a:t>
            </a:r>
          </a:p>
          <a:p>
            <a:pPr lvl="1"/>
            <a:r>
              <a:rPr lang="de-DE" dirty="0"/>
              <a:t>Gutachten einer Lehrkraft (in deutscher, englischer, spanischer, russischer oder ukrainischer Sprache) </a:t>
            </a:r>
          </a:p>
          <a:p>
            <a:pPr lvl="1"/>
            <a:r>
              <a:rPr lang="de-DE" dirty="0"/>
              <a:t>Schulabschlusszeugnis inkl. Auflistung der Einzelprüfungsleistungen</a:t>
            </a:r>
          </a:p>
          <a:p>
            <a:r>
              <a:rPr lang="de-DE" dirty="0"/>
              <a:t>Ggf. weitere Dokumente wie Sprachnachweis und Nachweis weiterer fachlicher Qualifikation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7620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Schülerbesuche in BY</a:t>
            </a:r>
            <a:endParaRPr lang="de-DE" u="none" dirty="0">
              <a:ln w="0"/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340769"/>
            <a:ext cx="8208912" cy="4824536"/>
          </a:xfrm>
        </p:spPr>
        <p:txBody>
          <a:bodyPr>
            <a:noAutofit/>
          </a:bodyPr>
          <a:lstStyle/>
          <a:p>
            <a:r>
              <a:rPr lang="de-DE" sz="1900" dirty="0" smtClean="0"/>
              <a:t>Vielfältige Hochschullandschaft Bayerns kennen lernen durch </a:t>
            </a:r>
            <a:r>
              <a:rPr lang="de-DE" sz="1900" b="1" dirty="0" smtClean="0"/>
              <a:t>Besuch mehrerer Hochschulen</a:t>
            </a:r>
            <a:r>
              <a:rPr lang="de-DE" sz="1900" dirty="0" smtClean="0"/>
              <a:t> (Unis und HAW)</a:t>
            </a:r>
          </a:p>
          <a:p>
            <a:r>
              <a:rPr lang="de-DE" sz="1900" dirty="0" smtClean="0"/>
              <a:t>Besuch von Vorlesungen und Studienberatungen;  Campusführungen und Besichtigungen; Kontakt mit Studierenden usw.</a:t>
            </a:r>
          </a:p>
          <a:p>
            <a:r>
              <a:rPr lang="de-DE" sz="1900" dirty="0" smtClean="0"/>
              <a:t>Unterstützung bei der Organisation durch die BayBIDS</a:t>
            </a:r>
          </a:p>
          <a:p>
            <a:r>
              <a:rPr lang="de-DE" sz="1900" b="1" dirty="0" smtClean="0"/>
              <a:t>Zielgruppe</a:t>
            </a:r>
          </a:p>
          <a:p>
            <a:pPr lvl="1"/>
            <a:r>
              <a:rPr lang="de-DE" sz="1900" dirty="0" smtClean="0"/>
              <a:t>Schülerinnen und Schüler mit großem Interesse an einem Studium in Bayern</a:t>
            </a:r>
          </a:p>
          <a:p>
            <a:pPr lvl="1"/>
            <a:r>
              <a:rPr lang="de-DE" sz="1900" dirty="0" smtClean="0"/>
              <a:t>Schülerinnen </a:t>
            </a:r>
            <a:r>
              <a:rPr lang="de-DE" sz="1900" dirty="0"/>
              <a:t>und Schüler </a:t>
            </a:r>
            <a:r>
              <a:rPr lang="de-DE" sz="1900" dirty="0" smtClean="0"/>
              <a:t>der beiden obersten Jahrgangstufen</a:t>
            </a:r>
          </a:p>
          <a:p>
            <a:pPr lvl="1"/>
            <a:r>
              <a:rPr lang="de-DE" sz="1900" dirty="0" smtClean="0"/>
              <a:t>Deutschkenntnisse mind. </a:t>
            </a:r>
            <a:r>
              <a:rPr lang="de-DE" sz="1900" b="1" dirty="0" smtClean="0"/>
              <a:t>Niveau B1</a:t>
            </a:r>
          </a:p>
          <a:p>
            <a:r>
              <a:rPr lang="de-DE" sz="1900" dirty="0" smtClean="0"/>
              <a:t>Gezielte Auswahl der Teilnehmenden durch Lehrkräfte wird vorausgesetzt; </a:t>
            </a:r>
            <a:r>
              <a:rPr lang="de-DE" sz="1900" b="1" dirty="0" smtClean="0"/>
              <a:t>Begleitperson</a:t>
            </a:r>
            <a:r>
              <a:rPr lang="de-DE" sz="1900" dirty="0" smtClean="0"/>
              <a:t> erforderlich</a:t>
            </a:r>
          </a:p>
          <a:p>
            <a:r>
              <a:rPr lang="de-DE" sz="1900" dirty="0" smtClean="0"/>
              <a:t>Finanzieller Zuschuss pro Hochschule und Person: </a:t>
            </a:r>
            <a:br>
              <a:rPr lang="de-DE" sz="1900" dirty="0" smtClean="0"/>
            </a:br>
            <a:r>
              <a:rPr lang="de-DE" sz="1900" b="1" dirty="0" smtClean="0"/>
              <a:t>50 €</a:t>
            </a:r>
            <a:r>
              <a:rPr lang="de-DE" sz="1900" dirty="0" smtClean="0"/>
              <a:t> (max. 3.000 € pro Gruppe)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1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www.baybids.de</a:t>
            </a:r>
            <a:endParaRPr lang="de-DE" u="none" dirty="0">
              <a:ln w="0"/>
              <a:effectLst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Informationen</a:t>
            </a:r>
            <a:r>
              <a:rPr lang="de-DE" dirty="0" smtClean="0"/>
              <a:t> über die BayBIDS, ihre Arbeit und Förderprogramme</a:t>
            </a:r>
          </a:p>
          <a:p>
            <a:r>
              <a:rPr lang="de-DE" dirty="0" smtClean="0"/>
              <a:t>Informationen zum </a:t>
            </a:r>
            <a:r>
              <a:rPr lang="de-DE" b="1" dirty="0" smtClean="0"/>
              <a:t>Motivationsstipendium</a:t>
            </a:r>
            <a:r>
              <a:rPr lang="de-DE" dirty="0" smtClean="0"/>
              <a:t>: Ausschreibung, Bewerbungsverfahren und -frist usw. </a:t>
            </a:r>
          </a:p>
          <a:p>
            <a:r>
              <a:rPr lang="de-DE" dirty="0" smtClean="0"/>
              <a:t>Informationen zur Organisation von Schülerbesuchen in Bayern sowie </a:t>
            </a:r>
            <a:r>
              <a:rPr lang="de-DE" b="1" dirty="0" smtClean="0"/>
              <a:t>Berichte</a:t>
            </a:r>
            <a:r>
              <a:rPr lang="de-DE" dirty="0" smtClean="0"/>
              <a:t> über vergangene Besuche</a:t>
            </a:r>
          </a:p>
          <a:p>
            <a:r>
              <a:rPr lang="de-DE" b="1" dirty="0" smtClean="0"/>
              <a:t>Erfahrungsberichte</a:t>
            </a:r>
            <a:r>
              <a:rPr lang="de-DE" dirty="0" smtClean="0"/>
              <a:t> von Stipendiatinnen und Stipendiaten zum Studium und Leben in Bayern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0612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0" y="-25"/>
            <a:ext cx="8676460" cy="602128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5724128" y="0"/>
            <a:ext cx="3437514" cy="4005064"/>
          </a:xfrm>
        </p:spPr>
        <p:txBody>
          <a:bodyPr/>
          <a:lstStyle/>
          <a:p>
            <a:r>
              <a:rPr lang="de-DE" u="none" dirty="0" smtClean="0">
                <a:ln w="0"/>
                <a:effectLst/>
                <a:latin typeface="Arial" pitchFamily="34" charset="0"/>
                <a:cs typeface="Arial" pitchFamily="34" charset="0"/>
              </a:rPr>
              <a:t>Das Studium in Bayern</a:t>
            </a:r>
            <a:endParaRPr lang="de-DE" u="none" dirty="0">
              <a:ln w="0"/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13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623720" y="5800943"/>
            <a:ext cx="2520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Bernd </a:t>
            </a:r>
            <a:r>
              <a:rPr lang="de-DE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Deschauer</a:t>
            </a:r>
            <a:r>
              <a:rPr lang="de-DE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pixelio.de</a:t>
            </a:r>
            <a:endParaRPr lang="de-DE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552" y="1658466"/>
            <a:ext cx="4032448" cy="4362822"/>
          </a:xfrm>
        </p:spPr>
        <p:txBody>
          <a:bodyPr>
            <a:noAutofit/>
          </a:bodyPr>
          <a:lstStyle/>
          <a:p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Liegt im </a:t>
            </a:r>
            <a:r>
              <a:rPr lang="de-DE" sz="2000" b="1" dirty="0" smtClean="0">
                <a:latin typeface="Arial" pitchFamily="34" charset="0"/>
                <a:ea typeface="+mj-ea"/>
                <a:cs typeface="Arial" pitchFamily="34" charset="0"/>
              </a:rPr>
              <a:t>Herzen Europas</a:t>
            </a:r>
          </a:p>
          <a:p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Größtes Bundesland Deutschlands</a:t>
            </a:r>
            <a:endParaRPr lang="de-DE" sz="2000" dirty="0">
              <a:latin typeface="Arial" pitchFamily="34" charset="0"/>
              <a:ea typeface="+mj-ea"/>
              <a:cs typeface="Arial" pitchFamily="34" charset="0"/>
            </a:endParaRPr>
          </a:p>
          <a:p>
            <a:r>
              <a:rPr lang="de-DE" sz="2000" b="1" dirty="0" smtClean="0">
                <a:latin typeface="Arial" pitchFamily="34" charset="0"/>
                <a:ea typeface="+mj-ea"/>
                <a:cs typeface="Arial" pitchFamily="34" charset="0"/>
              </a:rPr>
              <a:t>Einwohner: </a:t>
            </a:r>
            <a:r>
              <a:rPr lang="de-DE" sz="2000" b="1" dirty="0">
                <a:latin typeface="Arial" pitchFamily="34" charset="0"/>
                <a:ea typeface="+mj-ea"/>
                <a:cs typeface="Arial" pitchFamily="34" charset="0"/>
              </a:rPr>
              <a:t>c</a:t>
            </a:r>
            <a:r>
              <a:rPr lang="de-DE" sz="2000" b="1" dirty="0" smtClean="0">
                <a:latin typeface="Arial" pitchFamily="34" charset="0"/>
                <a:ea typeface="+mj-ea"/>
                <a:cs typeface="Arial" pitchFamily="34" charset="0"/>
              </a:rPr>
              <a:t>a</a:t>
            </a:r>
            <a:r>
              <a:rPr lang="de-DE" sz="2000" b="1" dirty="0"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de-DE" sz="2000" b="1" dirty="0" smtClean="0">
                <a:latin typeface="Arial" pitchFamily="34" charset="0"/>
                <a:ea typeface="+mj-ea"/>
                <a:cs typeface="Arial" pitchFamily="34" charset="0"/>
              </a:rPr>
              <a:t>13,1 Mio. 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(Deutschland: ca. 83 Mio.)</a:t>
            </a:r>
          </a:p>
          <a:p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Größte Städte/Ballungszentren</a:t>
            </a:r>
          </a:p>
          <a:p>
            <a:pPr lvl="1"/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München, ca. 1,5 Mio. Einwohner</a:t>
            </a:r>
          </a:p>
          <a:p>
            <a:pPr lvl="1"/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Ballungsraum Nürnberg, ca. 740.000 Einwohner</a:t>
            </a:r>
          </a:p>
          <a:p>
            <a:r>
              <a:rPr lang="de-DE" sz="2000" b="1" dirty="0" smtClean="0">
                <a:latin typeface="Arial" pitchFamily="34" charset="0"/>
                <a:ea typeface="+mj-ea"/>
                <a:cs typeface="Arial" pitchFamily="34" charset="0"/>
              </a:rPr>
              <a:t>BIP (Mrd. | €):  632 </a:t>
            </a:r>
            <a:r>
              <a:rPr lang="de-DE" sz="2000" dirty="0" smtClean="0">
                <a:latin typeface="Arial" pitchFamily="34" charset="0"/>
                <a:ea typeface="+mj-ea"/>
                <a:cs typeface="Arial" pitchFamily="34" charset="0"/>
              </a:rPr>
              <a:t>(Deutschland: 3.436)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14</a:t>
            </a:fld>
            <a:endParaRPr lang="de-DE"/>
          </a:p>
        </p:txBody>
      </p:sp>
      <p:pic>
        <p:nvPicPr>
          <p:cNvPr id="7" name="Picture 2" descr="R:\02_Projekte\Bayerisches Staatsministerium\03_Design_und_Layout\Vorlagen_Schnipsel\03_picture_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982" y="476672"/>
            <a:ext cx="4506506" cy="541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  <a:latin typeface="Arial" pitchFamily="34" charset="0"/>
                <a:cs typeface="Arial" pitchFamily="34" charset="0"/>
              </a:rPr>
              <a:t>Über Bayern</a:t>
            </a:r>
            <a:endParaRPr lang="de-DE" u="none" dirty="0">
              <a:ln w="0"/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00201"/>
            <a:ext cx="4162896" cy="4565103"/>
          </a:xfrm>
        </p:spPr>
        <p:txBody>
          <a:bodyPr>
            <a:normAutofit fontScale="70000" lnSpcReduction="20000"/>
          </a:bodyPr>
          <a:lstStyle/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Keine Studiengebühren!</a:t>
            </a:r>
          </a:p>
          <a:p>
            <a:r>
              <a:rPr lang="de-DE" sz="2400" dirty="0" smtClean="0">
                <a:latin typeface="Arial" pitchFamily="34" charset="0"/>
                <a:cs typeface="Arial" pitchFamily="34" charset="0"/>
              </a:rPr>
              <a:t>30 staatliche und kirchliche Hochschulen </a:t>
            </a:r>
          </a:p>
          <a:p>
            <a:pPr marL="0" indent="0">
              <a:buNone/>
            </a:pPr>
            <a:endParaRPr lang="de-DE" sz="13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DE" sz="1200" dirty="0" smtClean="0"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11 Universitäten</a:t>
            </a:r>
            <a:endParaRPr lang="de-DE" sz="200" dirty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endParaRPr lang="de-DE" sz="10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     19 Hochschulen für Angewandte</a:t>
            </a:r>
          </a:p>
          <a:p>
            <a:pPr marL="457200" lvl="1" indent="0">
              <a:buNone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        Wissenschaft (HAW)</a:t>
            </a:r>
          </a:p>
          <a:p>
            <a:pPr lvl="1"/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b="1" dirty="0" smtClean="0">
                <a:latin typeface="Arial" pitchFamily="34" charset="0"/>
                <a:cs typeface="Arial" pitchFamily="34" charset="0"/>
              </a:rPr>
              <a:t>Großes Fächerangebot</a:t>
            </a:r>
          </a:p>
          <a:p>
            <a:pPr lvl="1"/>
            <a:r>
              <a:rPr lang="de-DE" sz="2400" dirty="0" smtClean="0">
                <a:latin typeface="Arial" pitchFamily="34" charset="0"/>
                <a:cs typeface="Arial" pitchFamily="34" charset="0"/>
              </a:rPr>
              <a:t>Mehr als 800 Bachelorstudiengänge und 700 Masterstudiengänge</a:t>
            </a:r>
          </a:p>
          <a:p>
            <a:pPr lvl="1"/>
            <a:r>
              <a:rPr lang="de-DE" sz="2400" dirty="0" err="1">
                <a:latin typeface="Arial" pitchFamily="34" charset="0"/>
                <a:cs typeface="Arial" pitchFamily="34" charset="0"/>
              </a:rPr>
              <a:t>Studiengangssuche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unter </a:t>
            </a:r>
            <a:r>
              <a:rPr lang="de-DE" sz="2400" dirty="0">
                <a:latin typeface="Arial" pitchFamily="34" charset="0"/>
                <a:cs typeface="Arial" pitchFamily="34" charset="0"/>
                <a:hlinkClick r:id="rId2"/>
              </a:rPr>
              <a:t>https://www.study-in-bavaria.de/de/was-und-wo/studienangebot-in-bayern/studiengaenge-suchen.html</a:t>
            </a:r>
            <a:r>
              <a:rPr lang="de-DE" sz="2400" dirty="0">
                <a:latin typeface="Arial" pitchFamily="34" charset="0"/>
                <a:cs typeface="Arial" pitchFamily="34" charset="0"/>
              </a:rPr>
              <a:t> </a:t>
            </a:r>
            <a:endParaRPr lang="de-DE" sz="23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400" b="1" dirty="0">
                <a:latin typeface="Arial" pitchFamily="34" charset="0"/>
                <a:cs typeface="Arial" pitchFamily="34" charset="0"/>
              </a:rPr>
              <a:t>National und international ausgezeichneter Ruf</a:t>
            </a:r>
          </a:p>
          <a:p>
            <a:pPr marL="0" indent="0">
              <a:buNone/>
            </a:pPr>
            <a:endParaRPr lang="de-DE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  <a:latin typeface="Arial" pitchFamily="34" charset="0"/>
                <a:cs typeface="Arial" pitchFamily="34" charset="0"/>
              </a:rPr>
              <a:t>Starker Studienstandort</a:t>
            </a:r>
            <a:endParaRPr lang="de-DE" u="none" dirty="0">
              <a:ln w="0"/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15</a:t>
            </a:fld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4538107" y="119858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952487" y="1628800"/>
            <a:ext cx="3312368" cy="43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e-DE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 descr="Karte-neu-einzelstehe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8107" y="1198589"/>
            <a:ext cx="4320480" cy="4663643"/>
          </a:xfrm>
          <a:prstGeom prst="rect">
            <a:avLst/>
          </a:prstGeom>
        </p:spPr>
      </p:pic>
      <p:pic>
        <p:nvPicPr>
          <p:cNvPr id="9" name="Grafik 8" descr="Uni-Symbol-r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208" y="2420888"/>
            <a:ext cx="324626" cy="295555"/>
          </a:xfrm>
          <a:prstGeom prst="rect">
            <a:avLst/>
          </a:prstGeom>
        </p:spPr>
      </p:pic>
      <p:pic>
        <p:nvPicPr>
          <p:cNvPr id="10" name="Bild 3" descr="ua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19" y="2733431"/>
            <a:ext cx="282205" cy="28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0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Studienabschlüsse</a:t>
            </a:r>
            <a:endParaRPr lang="de-DE" u="none" dirty="0">
              <a:ln w="0"/>
              <a:effectLst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1600201"/>
            <a:ext cx="8208912" cy="4565103"/>
          </a:xfrm>
        </p:spPr>
        <p:txBody>
          <a:bodyPr>
            <a:normAutofit/>
          </a:bodyPr>
          <a:lstStyle/>
          <a:p>
            <a:r>
              <a:rPr lang="de-DE" dirty="0" smtClean="0"/>
              <a:t>Bachelor- und Masterstudiengänge (Bologna-Modell) </a:t>
            </a:r>
          </a:p>
          <a:p>
            <a:pPr lvl="1"/>
            <a:r>
              <a:rPr lang="de-DE" b="1" dirty="0" smtClean="0"/>
              <a:t>Bachelor</a:t>
            </a:r>
            <a:r>
              <a:rPr lang="de-DE" dirty="0" smtClean="0"/>
              <a:t>: Regelstudienzeit meistens 6-7 Fachsemester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(3 Jahre) </a:t>
            </a:r>
          </a:p>
          <a:p>
            <a:pPr lvl="1"/>
            <a:r>
              <a:rPr lang="de-DE" b="1" dirty="0" smtClean="0"/>
              <a:t>Master</a:t>
            </a:r>
            <a:r>
              <a:rPr lang="de-DE" dirty="0" smtClean="0"/>
              <a:t>: Regelstudienzeit meistens 3-4 Fachsemester </a:t>
            </a:r>
            <a:br>
              <a:rPr lang="de-DE" dirty="0" smtClean="0"/>
            </a:br>
            <a:r>
              <a:rPr lang="de-DE" dirty="0" smtClean="0"/>
              <a:t>(2 Jahre) aufbauend auf den Bachelor, thematisch spezialisierter</a:t>
            </a:r>
          </a:p>
          <a:p>
            <a:r>
              <a:rPr lang="de-DE" dirty="0" smtClean="0"/>
              <a:t>Einige Studiengänge haben </a:t>
            </a:r>
            <a:r>
              <a:rPr lang="de-DE" b="1" dirty="0" smtClean="0"/>
              <a:t>andere Abschlüsse</a:t>
            </a:r>
          </a:p>
          <a:p>
            <a:pPr lvl="1"/>
            <a:r>
              <a:rPr lang="de-DE" b="1" dirty="0" smtClean="0"/>
              <a:t>Staatsexamen</a:t>
            </a:r>
            <a:r>
              <a:rPr lang="de-DE" dirty="0" smtClean="0"/>
              <a:t>: Jura, Medizin, Lehramt und Pharmazie </a:t>
            </a:r>
            <a:r>
              <a:rPr lang="de-DE" dirty="0"/>
              <a:t>(</a:t>
            </a:r>
            <a:r>
              <a:rPr lang="de-DE" dirty="0">
                <a:hlinkClick r:id="rId2"/>
              </a:rPr>
              <a:t>http://www.studieren-in-bayern.de/studiengaenge/studienabschluesse/staatsexamen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14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Semesterzeiten</a:t>
            </a:r>
            <a:endParaRPr lang="de-DE" u="none" dirty="0">
              <a:ln w="0"/>
              <a:effectLst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b="1" dirty="0" smtClean="0"/>
              <a:t>Semesterzeiten</a:t>
            </a:r>
            <a:r>
              <a:rPr lang="de-DE" dirty="0" smtClean="0"/>
              <a:t>: Unterteilung in Wintersemester (WS) und Sommersemester (SS)</a:t>
            </a:r>
          </a:p>
          <a:p>
            <a:r>
              <a:rPr lang="de-DE" dirty="0" smtClean="0"/>
              <a:t>Vorlesungszeiten der </a:t>
            </a:r>
            <a:r>
              <a:rPr lang="de-DE" b="1" dirty="0" smtClean="0"/>
              <a:t>Universitäten</a:t>
            </a:r>
          </a:p>
          <a:p>
            <a:pPr lvl="1"/>
            <a:r>
              <a:rPr lang="de-DE" dirty="0" smtClean="0"/>
              <a:t>Wintersemester: Mitte Oktober – Mitte Februar</a:t>
            </a:r>
          </a:p>
          <a:p>
            <a:pPr lvl="1"/>
            <a:r>
              <a:rPr lang="de-DE" dirty="0" smtClean="0"/>
              <a:t>Sommersemester: Mitte April – Mitte Juli</a:t>
            </a:r>
          </a:p>
          <a:p>
            <a:r>
              <a:rPr lang="de-DE" dirty="0" smtClean="0"/>
              <a:t>Vorlesungszeiten der </a:t>
            </a:r>
            <a:r>
              <a:rPr lang="de-DE" b="1" dirty="0" smtClean="0"/>
              <a:t>HAW</a:t>
            </a:r>
          </a:p>
          <a:p>
            <a:pPr lvl="1"/>
            <a:r>
              <a:rPr lang="de-DE" dirty="0" smtClean="0"/>
              <a:t>Wintersemester: Anfang Oktober – Mitte Januar</a:t>
            </a:r>
          </a:p>
          <a:p>
            <a:pPr lvl="1"/>
            <a:r>
              <a:rPr lang="de-DE" dirty="0" smtClean="0"/>
              <a:t>Sommersemester: Mitte März – Mitte Juli </a:t>
            </a:r>
          </a:p>
          <a:p>
            <a:r>
              <a:rPr lang="de-DE" dirty="0" smtClean="0"/>
              <a:t>Zwischen den Vorlesungszeiten gibt es die </a:t>
            </a:r>
            <a:r>
              <a:rPr lang="de-DE" b="1" dirty="0" smtClean="0"/>
              <a:t>vorlesungsfreie Zeit/Semesterferien</a:t>
            </a:r>
            <a:r>
              <a:rPr lang="de-DE" dirty="0" smtClean="0"/>
              <a:t>, in der Prüfungen und Hausarbeiten geschrieben, Praktika absolviert, gejobbt werden kann usw.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Lehre</a:t>
            </a:r>
            <a:endParaRPr lang="de-DE" u="none" dirty="0">
              <a:ln w="0"/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Studiengebühren</a:t>
            </a:r>
          </a:p>
          <a:p>
            <a:pPr lvl="1"/>
            <a:r>
              <a:rPr lang="de-DE" dirty="0" smtClean="0"/>
              <a:t>In Bayern werden </a:t>
            </a:r>
            <a:r>
              <a:rPr lang="de-DE" b="1" dirty="0" smtClean="0"/>
              <a:t>keine Studiengebühren </a:t>
            </a:r>
            <a:r>
              <a:rPr lang="de-DE" dirty="0" smtClean="0"/>
              <a:t>erhoben</a:t>
            </a:r>
          </a:p>
          <a:p>
            <a:pPr lvl="1"/>
            <a:r>
              <a:rPr lang="de-DE" dirty="0" smtClean="0"/>
              <a:t>Es fallen Gebühren für den Semesterbeitrag und das Semesterticket an (bis zu 200 € pro Semester)</a:t>
            </a:r>
          </a:p>
          <a:p>
            <a:r>
              <a:rPr lang="de-DE" b="1" dirty="0" smtClean="0"/>
              <a:t>Lehrveranstaltungen</a:t>
            </a:r>
          </a:p>
          <a:p>
            <a:pPr lvl="1"/>
            <a:r>
              <a:rPr lang="de-DE" dirty="0" smtClean="0"/>
              <a:t>Abhängig vom Studienfach</a:t>
            </a:r>
          </a:p>
          <a:p>
            <a:pPr lvl="1"/>
            <a:r>
              <a:rPr lang="de-DE" dirty="0" smtClean="0"/>
              <a:t>Üblich sind </a:t>
            </a:r>
            <a:r>
              <a:rPr lang="de-DE" b="1" dirty="0" smtClean="0"/>
              <a:t>Vorlesungen, Seminare, Tutorien, Übungen</a:t>
            </a:r>
          </a:p>
          <a:p>
            <a:pPr lvl="1"/>
            <a:r>
              <a:rPr lang="de-DE" dirty="0" smtClean="0"/>
              <a:t>Prüfungen</a:t>
            </a:r>
          </a:p>
          <a:p>
            <a:pPr lvl="2"/>
            <a:r>
              <a:rPr lang="de-DE" dirty="0" smtClean="0"/>
              <a:t>Abhängig vom Studienfach </a:t>
            </a:r>
          </a:p>
          <a:p>
            <a:pPr lvl="2"/>
            <a:r>
              <a:rPr lang="de-DE" dirty="0" smtClean="0"/>
              <a:t>Üblich sind schriftliche und mündliche Prüfungen sowie Hausarbeiten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94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studieren?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dirty="0" smtClean="0"/>
              <a:t>Überblick zu verschiedenen Berufen und Studiengängen durch kostenlose und unabhängige Interessentests</a:t>
            </a:r>
          </a:p>
          <a:p>
            <a:pPr marL="0" lvl="0" indent="0">
              <a:buNone/>
            </a:pPr>
            <a:endParaRPr lang="de-DE" sz="1000" dirty="0" smtClean="0"/>
          </a:p>
          <a:p>
            <a:r>
              <a:rPr lang="de-DE" u="sng" dirty="0" smtClean="0">
                <a:hlinkClick r:id="rId2"/>
              </a:rPr>
              <a:t>https</a:t>
            </a:r>
            <a:r>
              <a:rPr lang="de-DE" u="sng" dirty="0">
                <a:hlinkClick r:id="rId2"/>
              </a:rPr>
              <a:t>://www.arbeitsagentur.de/bildung/ausbildung/welche-berufe-passen</a:t>
            </a:r>
            <a:r>
              <a:rPr lang="de-DE" dirty="0"/>
              <a:t> </a:t>
            </a:r>
          </a:p>
          <a:p>
            <a:pPr lvl="0"/>
            <a:r>
              <a:rPr lang="de-DE" dirty="0" smtClean="0"/>
              <a:t>Interessentest </a:t>
            </a:r>
            <a:r>
              <a:rPr lang="de-DE" dirty="0"/>
              <a:t>zum Thema Studium: </a:t>
            </a:r>
            <a:r>
              <a:rPr lang="de-DE" u="sng" dirty="0">
                <a:hlinkClick r:id="rId3"/>
              </a:rPr>
              <a:t>https://studiengaenge.zeit.de/sit</a:t>
            </a:r>
            <a:endParaRPr lang="de-DE" dirty="0"/>
          </a:p>
          <a:p>
            <a:pPr lvl="0"/>
            <a:r>
              <a:rPr lang="de-DE" dirty="0" smtClean="0"/>
              <a:t>Interessentest zum Thema Beruf: </a:t>
            </a:r>
            <a:r>
              <a:rPr lang="de-DE" u="sng" dirty="0">
                <a:hlinkClick r:id="rId4"/>
              </a:rPr>
              <a:t>https://</a:t>
            </a:r>
            <a:r>
              <a:rPr lang="de-DE" u="sng" dirty="0" smtClean="0">
                <a:hlinkClick r:id="rId4"/>
              </a:rPr>
              <a:t>jobs.zeit.de/campus/berufstest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73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Inhalt</a:t>
            </a:r>
            <a:endParaRPr lang="de-DE" u="none" dirty="0">
              <a:ln w="0"/>
              <a:effectLst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914400" lvl="1" indent="-457200">
              <a:buFont typeface="+mj-lt"/>
              <a:buAutoNum type="arabicPeriod"/>
            </a:pPr>
            <a:r>
              <a:rPr lang="de-DE" sz="2400" dirty="0" err="1" smtClean="0"/>
              <a:t>BayBIDS</a:t>
            </a:r>
            <a:endParaRPr lang="de-DE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de-DE" sz="2400" dirty="0" smtClean="0"/>
              <a:t>Das Studium in Bayern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400" dirty="0" smtClean="0"/>
              <a:t>Uni oder HAW?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400" dirty="0" smtClean="0"/>
              <a:t>Die Bewerbung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sz="2400" dirty="0" smtClean="0"/>
              <a:t>Leben in Bayern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2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676456" cy="6021288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90972" y="4509120"/>
            <a:ext cx="8229600" cy="1143000"/>
          </a:xfrm>
        </p:spPr>
        <p:txBody>
          <a:bodyPr>
            <a:normAutofit/>
          </a:bodyPr>
          <a:lstStyle/>
          <a:p>
            <a:r>
              <a:rPr lang="de-DE" u="none" dirty="0" smtClean="0">
                <a:ln w="0"/>
                <a:effectLst/>
                <a:latin typeface="Arial" pitchFamily="34" charset="0"/>
                <a:cs typeface="Arial" pitchFamily="34" charset="0"/>
              </a:rPr>
              <a:t>Universität oder HAW?</a:t>
            </a:r>
            <a:endParaRPr lang="de-DE" u="none" dirty="0">
              <a:ln w="0"/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20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415808" y="5805844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latin typeface="Arial" pitchFamily="34" charset="0"/>
                <a:cs typeface="Arial" pitchFamily="34" charset="0"/>
              </a:rPr>
              <a:t>© Gerd Altmann / pixelio.de</a:t>
            </a:r>
            <a:endParaRPr lang="de-DE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Universitäten</a:t>
            </a:r>
            <a:endParaRPr lang="de-DE" u="none" dirty="0">
              <a:ln w="0"/>
              <a:effectLst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1600201"/>
            <a:ext cx="8208912" cy="4421087"/>
          </a:xfrm>
        </p:spPr>
        <p:txBody>
          <a:bodyPr>
            <a:normAutofit fontScale="92500"/>
          </a:bodyPr>
          <a:lstStyle/>
          <a:p>
            <a:r>
              <a:rPr lang="de-DE" b="1" dirty="0" smtClean="0"/>
              <a:t>Traditionsreich</a:t>
            </a:r>
            <a:r>
              <a:rPr lang="de-DE" dirty="0" smtClean="0"/>
              <a:t>, Geschichte reicht über 500 Jahre zurück</a:t>
            </a:r>
          </a:p>
          <a:p>
            <a:r>
              <a:rPr lang="de-DE" dirty="0" smtClean="0"/>
              <a:t>Ausgezeichneter nationaler und internationaler Ruf</a:t>
            </a:r>
          </a:p>
          <a:p>
            <a:r>
              <a:rPr lang="de-DE" b="1" dirty="0" smtClean="0"/>
              <a:t>Forschungsorientiert</a:t>
            </a:r>
          </a:p>
          <a:p>
            <a:r>
              <a:rPr lang="de-DE" dirty="0" smtClean="0"/>
              <a:t>Vermittlung von methodisch-theoretischem Wissen</a:t>
            </a:r>
          </a:p>
          <a:p>
            <a:r>
              <a:rPr lang="de-DE" dirty="0" smtClean="0"/>
              <a:t>Abdeckung von </a:t>
            </a:r>
            <a:r>
              <a:rPr lang="de-DE" b="1" dirty="0" smtClean="0"/>
              <a:t>fast allen Fächern </a:t>
            </a:r>
            <a:r>
              <a:rPr lang="de-DE" dirty="0" smtClean="0"/>
              <a:t>(inklusive Jura und Medizin)</a:t>
            </a:r>
          </a:p>
          <a:p>
            <a:r>
              <a:rPr lang="de-DE" dirty="0" smtClean="0"/>
              <a:t>Promotion möglich</a:t>
            </a:r>
          </a:p>
          <a:p>
            <a:r>
              <a:rPr lang="de-DE" dirty="0" smtClean="0"/>
              <a:t>Ausbildung von Spitzenkräften in allen Branchen</a:t>
            </a:r>
          </a:p>
          <a:p>
            <a:r>
              <a:rPr lang="de-DE" dirty="0" smtClean="0"/>
              <a:t>Mehr Infos unter: </a:t>
            </a:r>
            <a:r>
              <a:rPr lang="de-DE" dirty="0">
                <a:hlinkClick r:id="rId2"/>
              </a:rPr>
              <a:t>https://www.study-in-bavaria.de/de/wie/das-deutsche-hochschulsystem/hochschularten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095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none" dirty="0" smtClean="0">
                <a:ln w="0"/>
                <a:effectLst/>
              </a:rPr>
              <a:t>Hochschulen für Angewandte Wissenschaften</a:t>
            </a:r>
            <a:endParaRPr lang="de-DE" u="none" dirty="0">
              <a:ln w="0"/>
              <a:effectLst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1600201"/>
            <a:ext cx="8208912" cy="4565103"/>
          </a:xfrm>
        </p:spPr>
        <p:txBody>
          <a:bodyPr>
            <a:noAutofit/>
          </a:bodyPr>
          <a:lstStyle/>
          <a:p>
            <a:r>
              <a:rPr lang="de-DE" sz="2200" dirty="0" smtClean="0"/>
              <a:t>Vorbereitung der Studierenden auf die Arbeitswelt durch </a:t>
            </a:r>
            <a:r>
              <a:rPr lang="de-DE" sz="2200" b="1" dirty="0" smtClean="0"/>
              <a:t>praxisorientierte Lehre </a:t>
            </a:r>
          </a:p>
          <a:p>
            <a:r>
              <a:rPr lang="de-DE" sz="2200" dirty="0" smtClean="0"/>
              <a:t>Praxissemester während des Bachelor-Studiums</a:t>
            </a:r>
          </a:p>
          <a:p>
            <a:r>
              <a:rPr lang="de-DE" sz="2200" b="1" dirty="0" smtClean="0"/>
              <a:t>Duales Studium</a:t>
            </a:r>
            <a:r>
              <a:rPr lang="de-DE" sz="2200" dirty="0" smtClean="0"/>
              <a:t> möglich (Ausbildung und Studium parallel)</a:t>
            </a:r>
          </a:p>
          <a:p>
            <a:r>
              <a:rPr lang="de-DE" sz="2200" dirty="0" smtClean="0"/>
              <a:t>Fokus auf </a:t>
            </a:r>
            <a:r>
              <a:rPr lang="de-DE" sz="2200" b="1" dirty="0" smtClean="0"/>
              <a:t>Ingenieurwissenschaften</a:t>
            </a:r>
            <a:r>
              <a:rPr lang="de-DE" sz="2200" dirty="0" smtClean="0"/>
              <a:t> (2/3 aller Ingenieure werden in Deutschland an einer HAW ausgebildet)</a:t>
            </a:r>
          </a:p>
          <a:p>
            <a:r>
              <a:rPr lang="de-DE" sz="2200" dirty="0" smtClean="0"/>
              <a:t>Möglichkeit gemeinschaftlicher Promotion mit Universitäten</a:t>
            </a:r>
          </a:p>
          <a:p>
            <a:r>
              <a:rPr lang="de-DE" sz="2200" dirty="0" smtClean="0"/>
              <a:t>Abschlüsse sind </a:t>
            </a:r>
            <a:r>
              <a:rPr lang="de-DE" sz="2200" b="1" dirty="0" smtClean="0"/>
              <a:t>gleichwertig</a:t>
            </a:r>
            <a:r>
              <a:rPr lang="de-DE" sz="2200" dirty="0" smtClean="0"/>
              <a:t> zu Universitätsabschlüssen</a:t>
            </a:r>
          </a:p>
          <a:p>
            <a:r>
              <a:rPr lang="de-DE" sz="2200" dirty="0" smtClean="0"/>
              <a:t>Mehr Infos unter: </a:t>
            </a:r>
            <a:r>
              <a:rPr lang="de-DE" sz="2200" dirty="0">
                <a:hlinkClick r:id="rId2"/>
              </a:rPr>
              <a:t>www.hochschule-bayern.de</a:t>
            </a:r>
            <a:r>
              <a:rPr lang="de-DE" sz="2200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74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1475"/>
            <a:ext cx="6264696" cy="469852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115616" y="44624"/>
            <a:ext cx="6573416" cy="1519157"/>
          </a:xfrm>
        </p:spPr>
        <p:txBody>
          <a:bodyPr>
            <a:normAutofit/>
          </a:bodyPr>
          <a:lstStyle/>
          <a:p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Die Bewerbung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23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401172" y="573325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chemeClr val="bg1"/>
                </a:solidFill>
              </a:rPr>
              <a:t>© Rainer Sturm / pixelio.de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394329" y="5727580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de-DE" sz="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berwis</a:t>
            </a:r>
            <a:r>
              <a:rPr lang="de-DE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/ pixelio.de</a:t>
            </a:r>
            <a:endParaRPr lang="de-DE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Wichtiges im Voraus</a:t>
            </a:r>
            <a:endParaRPr lang="de-DE" u="none" dirty="0">
              <a:ln w="0"/>
              <a:effectLst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Die </a:t>
            </a:r>
            <a:r>
              <a:rPr lang="de-DE" b="1" dirty="0" smtClean="0"/>
              <a:t>Zulassungsbedingungen</a:t>
            </a:r>
            <a:r>
              <a:rPr lang="de-DE" dirty="0" smtClean="0"/>
              <a:t> und </a:t>
            </a:r>
            <a:r>
              <a:rPr lang="de-DE" b="1" dirty="0" smtClean="0"/>
              <a:t>Bewerbungsfristen</a:t>
            </a:r>
            <a:r>
              <a:rPr lang="de-DE" dirty="0" smtClean="0"/>
              <a:t> variieren </a:t>
            </a:r>
            <a:r>
              <a:rPr lang="de-DE" b="1" dirty="0" smtClean="0"/>
              <a:t>je nach Hochschule und Studienfach</a:t>
            </a:r>
            <a:r>
              <a:rPr lang="de-DE" dirty="0" smtClean="0"/>
              <a:t>!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Daher: </a:t>
            </a:r>
          </a:p>
          <a:p>
            <a:pPr marL="0" indent="0">
              <a:buNone/>
            </a:pPr>
            <a:r>
              <a:rPr lang="de-DE" dirty="0" smtClean="0"/>
              <a:t>Rechtzeitig bei den </a:t>
            </a:r>
            <a:r>
              <a:rPr lang="de-DE" b="1" dirty="0" smtClean="0"/>
              <a:t>Hochschulen </a:t>
            </a:r>
            <a:r>
              <a:rPr lang="de-DE" dirty="0" smtClean="0"/>
              <a:t>und den </a:t>
            </a:r>
            <a:r>
              <a:rPr lang="de-DE" b="1" dirty="0" smtClean="0"/>
              <a:t>International Offices</a:t>
            </a:r>
            <a:r>
              <a:rPr lang="de-DE" dirty="0" smtClean="0"/>
              <a:t> (Akademisches Auslandsamt) über die Bedingungen </a:t>
            </a:r>
            <a:r>
              <a:rPr lang="de-DE" b="1" dirty="0" smtClean="0"/>
              <a:t>informieren</a:t>
            </a:r>
            <a:r>
              <a:rPr lang="de-DE" dirty="0" smtClean="0"/>
              <a:t>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573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Voraussetzungen</a:t>
            </a:r>
            <a:endParaRPr lang="de-DE" u="none" dirty="0">
              <a:ln w="0"/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</a:t>
            </a:r>
            <a:r>
              <a:rPr lang="de-DE" b="1" dirty="0" smtClean="0"/>
              <a:t>Form </a:t>
            </a:r>
            <a:r>
              <a:rPr lang="de-DE" dirty="0" smtClean="0"/>
              <a:t>und der </a:t>
            </a:r>
            <a:r>
              <a:rPr lang="de-DE" b="1" dirty="0" smtClean="0"/>
              <a:t>Umfang </a:t>
            </a:r>
            <a:r>
              <a:rPr lang="de-DE" dirty="0" smtClean="0"/>
              <a:t>der </a:t>
            </a:r>
            <a:r>
              <a:rPr lang="de-DE" b="1" dirty="0" smtClean="0"/>
              <a:t>Bewerbung</a:t>
            </a:r>
            <a:r>
              <a:rPr lang="de-DE" dirty="0" smtClean="0"/>
              <a:t> unterscheiden sich </a:t>
            </a:r>
            <a:r>
              <a:rPr lang="de-DE" b="1" dirty="0" smtClean="0"/>
              <a:t>je nach Schulabschluss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dirty="0" smtClean="0"/>
              <a:t>Deutsche Hochschulzugangsberechtigung (HZB): </a:t>
            </a:r>
            <a:r>
              <a:rPr lang="de-DE" dirty="0" smtClean="0"/>
              <a:t>Abitur an einer deutschen Auslandsschule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i="1" dirty="0" smtClean="0"/>
              <a:t>Oder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b="1" smtClean="0"/>
              <a:t>Ausländischer Schulabschluss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7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effectLst/>
              </a:rPr>
              <a:t>Deutsche HZB (Abitur)</a:t>
            </a:r>
            <a:endParaRPr lang="de-DE" u="none" dirty="0"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Zulassungsbeschränkte Fächer </a:t>
            </a:r>
          </a:p>
          <a:p>
            <a:pPr lvl="1"/>
            <a:r>
              <a:rPr lang="de-DE" b="1" dirty="0" smtClean="0"/>
              <a:t>Bewerbung</a:t>
            </a:r>
            <a:r>
              <a:rPr lang="de-DE" dirty="0" smtClean="0"/>
              <a:t> bei der </a:t>
            </a:r>
            <a:r>
              <a:rPr lang="de-DE" b="1" dirty="0" smtClean="0"/>
              <a:t>Studierendenkanzlei</a:t>
            </a:r>
            <a:r>
              <a:rPr lang="de-DE" dirty="0" smtClean="0"/>
              <a:t> der Hochschule</a:t>
            </a:r>
          </a:p>
          <a:p>
            <a:pPr lvl="1"/>
            <a:r>
              <a:rPr lang="de-DE" b="1" dirty="0" smtClean="0"/>
              <a:t>Fristen</a:t>
            </a:r>
            <a:r>
              <a:rPr lang="de-DE" dirty="0" smtClean="0"/>
              <a:t> in der Regel (immer überprüfen!):</a:t>
            </a:r>
          </a:p>
          <a:p>
            <a:pPr lvl="2"/>
            <a:r>
              <a:rPr lang="de-DE" dirty="0" smtClean="0"/>
              <a:t>Bis 15. Juli für das folgende Wintersemester</a:t>
            </a:r>
          </a:p>
          <a:p>
            <a:pPr lvl="2"/>
            <a:r>
              <a:rPr lang="de-DE" dirty="0" smtClean="0"/>
              <a:t>Bis 15. Januar für das folgende Sommersemester</a:t>
            </a:r>
          </a:p>
          <a:p>
            <a:r>
              <a:rPr lang="de-DE" b="1" dirty="0" smtClean="0"/>
              <a:t>Zulassungsfreie Fächer</a:t>
            </a:r>
          </a:p>
          <a:p>
            <a:pPr lvl="1"/>
            <a:r>
              <a:rPr lang="de-DE" dirty="0" smtClean="0"/>
              <a:t>Keine Bewerbung erforderlich</a:t>
            </a:r>
          </a:p>
          <a:p>
            <a:pPr lvl="1"/>
            <a:r>
              <a:rPr lang="de-DE" b="1" dirty="0" smtClean="0"/>
              <a:t>Einschreibung</a:t>
            </a:r>
            <a:r>
              <a:rPr lang="de-DE" dirty="0" smtClean="0"/>
              <a:t> </a:t>
            </a:r>
            <a:r>
              <a:rPr lang="de-DE" b="1" dirty="0" smtClean="0"/>
              <a:t>erfolgt direkt</a:t>
            </a:r>
            <a:r>
              <a:rPr lang="de-DE" dirty="0" smtClean="0"/>
              <a:t> bei der Studierendenkanzlei im entsprechenden, von der Hochschule festgelegten Zeitraum (informieren!)</a:t>
            </a:r>
          </a:p>
          <a:p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3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Hochschulstart.de</a:t>
            </a:r>
            <a:endParaRPr lang="de-DE" u="none" dirty="0">
              <a:ln w="0"/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Für einige Studiengänge bewirbt man sich nicht direkt an der Hochschule, sondern über </a:t>
            </a:r>
            <a:r>
              <a:rPr lang="de-DE" dirty="0" smtClean="0">
                <a:hlinkClick r:id="rId2"/>
              </a:rPr>
              <a:t>www.hochschulstart.de</a:t>
            </a:r>
            <a:r>
              <a:rPr lang="de-DE" dirty="0" smtClean="0"/>
              <a:t> </a:t>
            </a:r>
          </a:p>
          <a:p>
            <a:r>
              <a:rPr lang="de-DE" b="1" dirty="0"/>
              <a:t>Welche Fächer?</a:t>
            </a:r>
            <a:r>
              <a:rPr lang="de-DE" dirty="0"/>
              <a:t> u.a. Medizin, Zahnmedizin, Tiermedizin und Pharmazie</a:t>
            </a:r>
          </a:p>
          <a:p>
            <a:r>
              <a:rPr lang="de-DE" dirty="0" err="1"/>
              <a:t>DoSV</a:t>
            </a:r>
            <a:r>
              <a:rPr lang="de-DE" dirty="0"/>
              <a:t>: ein Verfahren für beliebte Fächer mit Zulassungsbeschränkung (z.B. Biomedizin, Psychologie … bitte bei den Hochschulen informieren)</a:t>
            </a:r>
          </a:p>
          <a:p>
            <a:r>
              <a:rPr lang="de-DE" b="1" dirty="0" smtClean="0"/>
              <a:t>Fristen</a:t>
            </a:r>
            <a:r>
              <a:rPr lang="de-DE" dirty="0" smtClean="0"/>
              <a:t> gelten auch hier wie für zulassungsbeschränkte Fächer</a:t>
            </a:r>
          </a:p>
          <a:p>
            <a:pPr lvl="2"/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5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none" dirty="0" smtClean="0">
                <a:ln w="0"/>
                <a:effectLst/>
              </a:rPr>
              <a:t>Ausländischer Schulabschluss</a:t>
            </a:r>
            <a:endParaRPr lang="de-DE" u="none" dirty="0">
              <a:ln w="0"/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Bewerbung beim </a:t>
            </a:r>
            <a:r>
              <a:rPr lang="de-DE" b="1" dirty="0"/>
              <a:t>Akadem</a:t>
            </a:r>
            <a:r>
              <a:rPr lang="de-DE" b="1" dirty="0" smtClean="0"/>
              <a:t>ischen Auslandsamt</a:t>
            </a:r>
            <a:r>
              <a:rPr lang="de-DE" dirty="0" smtClean="0"/>
              <a:t> der Hochschule oder auch bei Studierendenkanzlei (Ausnahme: hochschulstart.de, siehe vorherige Folie)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Rechtzeitig bei der Hochschule informieren!</a:t>
            </a:r>
            <a:r>
              <a:rPr lang="de-DE" dirty="0" smtClean="0"/>
              <a:t> </a:t>
            </a:r>
          </a:p>
          <a:p>
            <a:r>
              <a:rPr lang="de-DE" b="1" dirty="0" smtClean="0"/>
              <a:t>Bewerbungsfristen</a:t>
            </a:r>
            <a:r>
              <a:rPr lang="de-DE" dirty="0" smtClean="0"/>
              <a:t> sind in der Regel (Vorsicht: Ausnahmen beachten!):</a:t>
            </a:r>
          </a:p>
          <a:p>
            <a:pPr lvl="2"/>
            <a:r>
              <a:rPr lang="de-DE" dirty="0" smtClean="0"/>
              <a:t>15. Juli für das folgende Wintersemester</a:t>
            </a:r>
          </a:p>
          <a:p>
            <a:pPr lvl="2"/>
            <a:r>
              <a:rPr lang="de-DE" dirty="0" smtClean="0"/>
              <a:t>15. Januar für das folgende Sommersemester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9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none" dirty="0" smtClean="0">
                <a:ln w="0"/>
                <a:effectLst/>
              </a:rPr>
              <a:t>Ausländischer Schulabschluss</a:t>
            </a:r>
            <a:endParaRPr lang="de-DE" u="none" dirty="0">
              <a:ln w="0"/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Zwei </a:t>
            </a:r>
            <a:r>
              <a:rPr lang="de-DE" b="1" dirty="0" smtClean="0"/>
              <a:t>wichtige Voraussetzungen </a:t>
            </a:r>
            <a:r>
              <a:rPr lang="de-DE" dirty="0" smtClean="0"/>
              <a:t>für die </a:t>
            </a:r>
            <a:r>
              <a:rPr lang="de-DE" b="1" dirty="0" smtClean="0"/>
              <a:t>Zulassung zum Studium</a:t>
            </a:r>
            <a:r>
              <a:rPr lang="de-DE" dirty="0" smtClean="0"/>
              <a:t> an einer deutschen bzw. bayerischen Hochschule</a:t>
            </a:r>
          </a:p>
          <a:p>
            <a:pPr marL="0" indent="0">
              <a:buNone/>
            </a:pP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Der </a:t>
            </a:r>
            <a:r>
              <a:rPr lang="de-DE" b="1" dirty="0" smtClean="0"/>
              <a:t>ausländische Schulabschluss </a:t>
            </a:r>
            <a:r>
              <a:rPr lang="de-DE" dirty="0" smtClean="0"/>
              <a:t>wird als der deutschen HZB </a:t>
            </a:r>
            <a:r>
              <a:rPr lang="de-DE" b="1" dirty="0" smtClean="0"/>
              <a:t>gleichwertig </a:t>
            </a:r>
            <a:r>
              <a:rPr lang="de-DE" dirty="0" smtClean="0"/>
              <a:t>anerkannt</a:t>
            </a:r>
            <a:r>
              <a:rPr lang="de-DE" b="1" dirty="0" smtClean="0"/>
              <a:t> </a:t>
            </a:r>
            <a:r>
              <a:rPr lang="de-DE" dirty="0" smtClean="0"/>
              <a:t>(evtl. sind hierzu zusätzliche Leistungen wie Studienjahre im Heimatland nötig)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 smtClean="0"/>
              <a:t>Ausreichende Deutschkenntnisse </a:t>
            </a:r>
            <a:r>
              <a:rPr lang="de-DE" dirty="0" smtClean="0"/>
              <a:t>auf dem Niveau B2/C1</a:t>
            </a:r>
          </a:p>
          <a:p>
            <a:pPr marL="914400" lvl="2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81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0948" y="300537"/>
            <a:ext cx="8229600" cy="1143000"/>
          </a:xfrm>
        </p:spPr>
        <p:txBody>
          <a:bodyPr/>
          <a:lstStyle/>
          <a:p>
            <a:r>
              <a:rPr lang="de-DE" u="none" dirty="0" smtClean="0">
                <a:ln w="0"/>
                <a:effectLst/>
              </a:rPr>
              <a:t>Die </a:t>
            </a:r>
            <a:r>
              <a:rPr lang="de-DE" u="none" dirty="0" err="1" smtClean="0">
                <a:ln w="0"/>
                <a:effectLst/>
              </a:rPr>
              <a:t>BayBIDS</a:t>
            </a:r>
            <a:endParaRPr lang="de-DE" u="none" dirty="0">
              <a:ln w="0"/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08912" cy="1656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 smtClean="0"/>
              <a:t>Bayerische Betreuungsinitiative Deutsche Auslands- und Partnerschulen </a:t>
            </a:r>
          </a:p>
          <a:p>
            <a:r>
              <a:rPr lang="de-DE" dirty="0" smtClean="0"/>
              <a:t>Fokus auf Schulen, die Teil der PASCH-Initiative sind: </a:t>
            </a:r>
            <a:r>
              <a:rPr lang="de-DE" dirty="0" smtClean="0">
                <a:hlinkClick r:id="rId2"/>
              </a:rPr>
              <a:t>http://weltkarte.pasch-net.de/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6138" t="24789" r="21651" b="12181"/>
          <a:stretch/>
        </p:blipFill>
        <p:spPr>
          <a:xfrm>
            <a:off x="1727684" y="2852936"/>
            <a:ext cx="568863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Anerkennung ausländischer Abschluss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ausländische Schulabschluss wird nicht immer als mit der deutschen HZB gleichwertig anerkannt</a:t>
            </a:r>
          </a:p>
          <a:p>
            <a:r>
              <a:rPr lang="de-DE" dirty="0" smtClean="0"/>
              <a:t>Eine </a:t>
            </a:r>
            <a:r>
              <a:rPr lang="de-DE" b="1" dirty="0" smtClean="0"/>
              <a:t>Datenbank</a:t>
            </a:r>
            <a:r>
              <a:rPr lang="de-DE" dirty="0" smtClean="0"/>
              <a:t> </a:t>
            </a:r>
            <a:r>
              <a:rPr lang="de-DE" b="1" dirty="0" smtClean="0"/>
              <a:t>mit allen ausländischen Abschlüssen </a:t>
            </a:r>
            <a:r>
              <a:rPr lang="de-DE" dirty="0" smtClean="0"/>
              <a:t>und deren Bewertung finden Sie unter: </a:t>
            </a:r>
            <a:r>
              <a:rPr lang="de-DE" dirty="0" smtClean="0">
                <a:hlinkClick r:id="rId2"/>
              </a:rPr>
              <a:t>http://anabin.kmk.org/</a:t>
            </a:r>
            <a:endParaRPr lang="de-DE" dirty="0" smtClean="0"/>
          </a:p>
          <a:p>
            <a:r>
              <a:rPr lang="de-DE" dirty="0" smtClean="0"/>
              <a:t>Dementsprechend können vorangehende Studienjahre im Heimatland im angestrebten Studienfach oder der Besuch eines </a:t>
            </a:r>
            <a:r>
              <a:rPr lang="de-DE" b="1" dirty="0" smtClean="0"/>
              <a:t>Studienkollegs</a:t>
            </a:r>
            <a:r>
              <a:rPr lang="de-DE" dirty="0" smtClean="0"/>
              <a:t> notwendig sein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Studienkolleg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08912" cy="4493095"/>
          </a:xfrm>
        </p:spPr>
        <p:txBody>
          <a:bodyPr>
            <a:noAutofit/>
          </a:bodyPr>
          <a:lstStyle/>
          <a:p>
            <a:r>
              <a:rPr lang="de-DE" sz="2000" b="1" dirty="0" smtClean="0"/>
              <a:t>Vorbereitung</a:t>
            </a:r>
            <a:r>
              <a:rPr lang="de-DE" sz="2000" dirty="0" smtClean="0"/>
              <a:t> auf Studium in Bayern; Dauer: i. d. Regel 2 Semester </a:t>
            </a:r>
          </a:p>
          <a:p>
            <a:r>
              <a:rPr lang="de-DE" sz="2000" dirty="0" smtClean="0"/>
              <a:t>Bewerbung über Hochschule, an der späteres Studium geplant</a:t>
            </a:r>
          </a:p>
          <a:p>
            <a:r>
              <a:rPr lang="de-DE" sz="2000" b="1" dirty="0" smtClean="0"/>
              <a:t>Aufnahmeprüfungen </a:t>
            </a:r>
            <a:r>
              <a:rPr lang="de-DE" sz="2000" dirty="0" smtClean="0"/>
              <a:t>in Deutsch und ggf. Mathe oder Englisch (je nach Schwerpunkt)</a:t>
            </a:r>
          </a:p>
          <a:p>
            <a:r>
              <a:rPr lang="de-DE" sz="2000" b="1" dirty="0" smtClean="0"/>
              <a:t>Standorte in Bayern</a:t>
            </a:r>
            <a:r>
              <a:rPr lang="de-DE" sz="2000" dirty="0" smtClean="0"/>
              <a:t>: München (für Unis) und Coburg (für HAW)</a:t>
            </a:r>
          </a:p>
          <a:p>
            <a:r>
              <a:rPr lang="de-DE" sz="2000" b="1" dirty="0" smtClean="0"/>
              <a:t>Besuch </a:t>
            </a:r>
            <a:r>
              <a:rPr lang="de-DE" sz="2000" dirty="0" smtClean="0"/>
              <a:t>ist generell </a:t>
            </a:r>
            <a:r>
              <a:rPr lang="de-DE" sz="2000" b="1" dirty="0" smtClean="0"/>
              <a:t>kostenlos</a:t>
            </a:r>
            <a:r>
              <a:rPr lang="de-DE" sz="2000" dirty="0" smtClean="0"/>
              <a:t>, jedoch werden Semestergebühren der Hochschule, an der Sie eingeschrieben sind, fällig</a:t>
            </a:r>
          </a:p>
          <a:p>
            <a:r>
              <a:rPr lang="de-DE" sz="2000" dirty="0" smtClean="0"/>
              <a:t>Abschließende </a:t>
            </a:r>
            <a:r>
              <a:rPr lang="de-DE" sz="2000" b="1" dirty="0" smtClean="0"/>
              <a:t>bestandene Feststellungsprüfung </a:t>
            </a:r>
            <a:r>
              <a:rPr lang="de-DE" sz="2000" dirty="0" smtClean="0"/>
              <a:t>(fachlich und sprachlich) berechtigt zu einem Studium an einer dt. Uni bzw. HAW</a:t>
            </a:r>
          </a:p>
          <a:p>
            <a:r>
              <a:rPr lang="de-DE" sz="2000" dirty="0" smtClean="0"/>
              <a:t>Mehr Infos</a:t>
            </a:r>
            <a:r>
              <a:rPr lang="de-DE" sz="2000" dirty="0"/>
              <a:t>: </a:t>
            </a:r>
            <a:r>
              <a:rPr lang="de-DE" sz="2000" dirty="0">
                <a:hlinkClick r:id="rId2"/>
              </a:rPr>
              <a:t>http://www.studienkollegs.de</a:t>
            </a:r>
            <a:r>
              <a:rPr lang="de-DE" sz="2000" dirty="0" smtClean="0">
                <a:hlinkClick r:id="rId2"/>
              </a:rPr>
              <a:t>/</a:t>
            </a:r>
            <a:r>
              <a:rPr lang="de-DE" sz="2000" dirty="0" smtClean="0"/>
              <a:t> </a:t>
            </a:r>
          </a:p>
          <a:p>
            <a:pPr lvl="1"/>
            <a:r>
              <a:rPr lang="de-DE" sz="2000" dirty="0" smtClean="0"/>
              <a:t>Für München: </a:t>
            </a:r>
            <a:r>
              <a:rPr lang="de-DE" sz="2000" dirty="0" smtClean="0">
                <a:hlinkClick r:id="rId3"/>
              </a:rPr>
              <a:t>www.studienkolleg.mhn.de</a:t>
            </a:r>
            <a:r>
              <a:rPr lang="de-DE" sz="2000" dirty="0" smtClean="0"/>
              <a:t> </a:t>
            </a:r>
          </a:p>
          <a:p>
            <a:pPr lvl="1"/>
            <a:r>
              <a:rPr lang="de-DE" sz="2000" dirty="0" smtClean="0"/>
              <a:t>Für Coburg: </a:t>
            </a:r>
            <a:r>
              <a:rPr lang="de-DE" sz="2000" dirty="0" smtClean="0">
                <a:hlinkClick r:id="rId4"/>
              </a:rPr>
              <a:t>www.sk-coburg.de</a:t>
            </a:r>
            <a:r>
              <a:rPr lang="de-DE" sz="2000" dirty="0" smtClean="0"/>
              <a:t>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5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Sprachkenntnisse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Gefordert wird generell das </a:t>
            </a:r>
            <a:r>
              <a:rPr lang="de-DE" b="1" dirty="0" smtClean="0"/>
              <a:t>Niveau B2/C1 </a:t>
            </a:r>
            <a:r>
              <a:rPr lang="de-DE" dirty="0" smtClean="0"/>
              <a:t>im Deutschen (mindestens </a:t>
            </a:r>
            <a:r>
              <a:rPr lang="de-DE" b="1" dirty="0" smtClean="0"/>
              <a:t>800 Stunden </a:t>
            </a:r>
            <a:r>
              <a:rPr lang="de-DE" dirty="0" smtClean="0"/>
              <a:t>Deutschunterricht)</a:t>
            </a:r>
          </a:p>
          <a:p>
            <a:r>
              <a:rPr lang="de-DE" dirty="0" smtClean="0"/>
              <a:t>Muss für </a:t>
            </a:r>
            <a:r>
              <a:rPr lang="de-DE" b="1" dirty="0" smtClean="0"/>
              <a:t>deutschsprachige Studiengänge </a:t>
            </a:r>
            <a:r>
              <a:rPr lang="de-DE" dirty="0" smtClean="0"/>
              <a:t>nachgewiesen werden, falls keine deutsche HZB oder bestandene Feststellungsprüfung vorliegt</a:t>
            </a:r>
          </a:p>
          <a:p>
            <a:r>
              <a:rPr lang="de-DE" dirty="0" smtClean="0"/>
              <a:t>Hochschulen haben gegebenenfalls </a:t>
            </a:r>
            <a:r>
              <a:rPr lang="de-DE" b="1" dirty="0" smtClean="0"/>
              <a:t>unterschiedliche Niveauvorgaben</a:t>
            </a:r>
            <a:r>
              <a:rPr lang="de-DE" dirty="0" smtClean="0"/>
              <a:t> und akzeptieren unterschiedliche Zertifikate </a:t>
            </a:r>
          </a:p>
          <a:p>
            <a:r>
              <a:rPr lang="de-DE" dirty="0" smtClean="0"/>
              <a:t>Nachweis über </a:t>
            </a:r>
            <a:r>
              <a:rPr lang="de-DE" b="1" dirty="0" smtClean="0"/>
              <a:t>verschiedene Zertifikate </a:t>
            </a:r>
            <a:r>
              <a:rPr lang="de-DE" dirty="0" smtClean="0"/>
              <a:t>möglich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0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Sprachnachweise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 smtClean="0"/>
              <a:t>Folgende Sprachnachweise werden anerkannt</a:t>
            </a:r>
          </a:p>
          <a:p>
            <a:r>
              <a:rPr lang="de-DE" sz="2000" b="1" dirty="0" smtClean="0"/>
              <a:t>Deutsches Sprachdiplom II </a:t>
            </a:r>
            <a:r>
              <a:rPr lang="de-DE" sz="2000" dirty="0" smtClean="0"/>
              <a:t>(DSD II)</a:t>
            </a:r>
          </a:p>
          <a:p>
            <a:r>
              <a:rPr lang="de-DE" sz="2000" b="1" dirty="0" smtClean="0"/>
              <a:t>Test </a:t>
            </a:r>
            <a:r>
              <a:rPr lang="de-DE" sz="2000" b="1" dirty="0" err="1" smtClean="0"/>
              <a:t>DaF</a:t>
            </a:r>
            <a:r>
              <a:rPr lang="de-DE" sz="2000" b="1" dirty="0" smtClean="0"/>
              <a:t> </a:t>
            </a:r>
            <a:r>
              <a:rPr lang="de-DE" sz="2000" dirty="0" smtClean="0"/>
              <a:t>(Deutsch als Fremdsprache)</a:t>
            </a:r>
            <a:br>
              <a:rPr lang="de-DE" sz="2000" dirty="0" smtClean="0"/>
            </a:br>
            <a:r>
              <a:rPr lang="de-DE" sz="2000" dirty="0" smtClean="0"/>
              <a:t>Stufe 4 oder 5 in allen Teilbereichen; Weltweite Testzentren</a:t>
            </a:r>
          </a:p>
          <a:p>
            <a:r>
              <a:rPr lang="de-DE" sz="2000" b="1" dirty="0" smtClean="0"/>
              <a:t>DSH</a:t>
            </a:r>
            <a:r>
              <a:rPr lang="de-DE" sz="2000" dirty="0" smtClean="0"/>
              <a:t> (Deutsche Sprachprüfung für den Hochschulzugang)</a:t>
            </a:r>
            <a:br>
              <a:rPr lang="de-DE" sz="2000" dirty="0" smtClean="0"/>
            </a:br>
            <a:r>
              <a:rPr lang="de-DE" sz="2000" dirty="0" smtClean="0"/>
              <a:t>Stufe 2 oder 3; Testzentren an deutschen Hochschulen</a:t>
            </a:r>
          </a:p>
          <a:p>
            <a:r>
              <a:rPr lang="de-DE" sz="2000" b="1" dirty="0" smtClean="0"/>
              <a:t>Sprachprüfungen des Goethe-Instituts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Goethe-Zertifikat C2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Ausführliche Informationen finden Sie unter </a:t>
            </a:r>
            <a:r>
              <a:rPr lang="de-DE" sz="2000" dirty="0" smtClean="0">
                <a:hlinkClick r:id="rId2"/>
              </a:rPr>
              <a:t>www.study-in-bavaria.de</a:t>
            </a:r>
            <a:r>
              <a:rPr lang="de-DE" sz="2000" dirty="0" smtClean="0"/>
              <a:t>, unter </a:t>
            </a:r>
            <a:r>
              <a:rPr lang="de-DE" sz="2000" dirty="0" smtClean="0">
                <a:hlinkClick r:id="rId3"/>
              </a:rPr>
              <a:t>www.sprachnachweis.de</a:t>
            </a:r>
            <a:r>
              <a:rPr lang="de-DE" sz="2000" dirty="0" smtClean="0"/>
              <a:t> oder direkt bei der Hochschule</a:t>
            </a:r>
            <a:endParaRPr lang="de-DE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0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"/>
            <a:ext cx="8700278" cy="616530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34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948264" y="5805844"/>
            <a:ext cx="2195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Dieter Schütz / pixelio.de</a:t>
            </a:r>
            <a:endParaRPr lang="de-DE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483768" y="4293096"/>
            <a:ext cx="626469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Leben in Bayern</a:t>
            </a:r>
            <a:endParaRPr lang="de-DE" sz="4400" b="1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Das Visum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 smtClean="0"/>
              <a:t>Wer benötigt ein Visum?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Ausländische Studierende, die nicht aus einem EWR-Staat (EU &amp; EFTA) kommen</a:t>
            </a:r>
          </a:p>
          <a:p>
            <a:endParaRPr lang="de-DE" dirty="0" smtClean="0"/>
          </a:p>
          <a:p>
            <a:r>
              <a:rPr lang="de-DE" b="1" dirty="0" smtClean="0"/>
              <a:t>Wer benötigt kein Visum?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Dank des Schengen-Abkommens können EWR-Bürgerinnen und -Bürger ohne Visum in Deutschland studieren</a:t>
            </a:r>
          </a:p>
          <a:p>
            <a:pPr lvl="1"/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Auch hier geben der </a:t>
            </a:r>
            <a:r>
              <a:rPr lang="de-DE" b="1" dirty="0" smtClean="0"/>
              <a:t>DAAD </a:t>
            </a:r>
            <a:r>
              <a:rPr lang="de-DE" dirty="0" smtClean="0"/>
              <a:t>oder das </a:t>
            </a:r>
            <a:r>
              <a:rPr lang="de-DE" b="1" dirty="0" smtClean="0"/>
              <a:t>Akademische Auslandsamt </a:t>
            </a:r>
            <a:r>
              <a:rPr lang="de-DE" dirty="0" smtClean="0"/>
              <a:t>der Hochschule Auskunft!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4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Finanzierungsmöglichkeiten</a:t>
            </a:r>
            <a:endParaRPr lang="de-DE" u="none" dirty="0">
              <a:ln w="0"/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BayBIDS Stipendium </a:t>
            </a:r>
            <a:r>
              <a:rPr lang="de-DE" dirty="0" smtClean="0"/>
              <a:t>für Studienanfängerinnen </a:t>
            </a:r>
            <a:br>
              <a:rPr lang="de-DE" dirty="0" smtClean="0"/>
            </a:br>
            <a:r>
              <a:rPr lang="de-DE" dirty="0" smtClean="0"/>
              <a:t>und -anfänger!</a:t>
            </a:r>
          </a:p>
          <a:p>
            <a:endParaRPr lang="de-DE" dirty="0" smtClean="0"/>
          </a:p>
          <a:p>
            <a:r>
              <a:rPr lang="de-DE" b="1" dirty="0" smtClean="0"/>
              <a:t>Andere Stipendien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DAAD, politische oder konfessionelle Stiftungen usw.</a:t>
            </a:r>
          </a:p>
          <a:p>
            <a:endParaRPr lang="de-DE" dirty="0" smtClean="0"/>
          </a:p>
          <a:p>
            <a:r>
              <a:rPr lang="de-DE" b="1" dirty="0" smtClean="0"/>
              <a:t>Arbeiten/Jobs</a:t>
            </a:r>
          </a:p>
          <a:p>
            <a:pPr lvl="1"/>
            <a:r>
              <a:rPr lang="de-DE" dirty="0" smtClean="0"/>
              <a:t>ohne steuerliche Abgaben bis 20h pro Woche während des Semesters und Vollzeit in Semesterferien </a:t>
            </a:r>
          </a:p>
          <a:p>
            <a:pPr lvl="1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2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Arbeiten</a:t>
            </a:r>
            <a:endParaRPr lang="uk-UA" u="none" dirty="0">
              <a:ln w="0"/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200" dirty="0" smtClean="0"/>
              <a:t>gesetzlicher Mindestlohn: </a:t>
            </a:r>
            <a:r>
              <a:rPr lang="en-US" sz="2200" b="1" dirty="0" smtClean="0"/>
              <a:t>9,50 € </a:t>
            </a:r>
            <a:r>
              <a:rPr lang="en-US" sz="2200" dirty="0"/>
              <a:t>pro </a:t>
            </a:r>
            <a:r>
              <a:rPr lang="en-US" sz="2200" dirty="0" err="1"/>
              <a:t>Stunde</a:t>
            </a:r>
            <a:r>
              <a:rPr lang="en-US" sz="2200" dirty="0"/>
              <a:t> (Stand </a:t>
            </a:r>
            <a:r>
              <a:rPr lang="en-US" sz="2200" dirty="0" err="1" smtClean="0"/>
              <a:t>Januar</a:t>
            </a:r>
            <a:r>
              <a:rPr lang="en-US" sz="2200" dirty="0" smtClean="0"/>
              <a:t> 2021, ab </a:t>
            </a:r>
            <a:r>
              <a:rPr lang="en-US" sz="2200" dirty="0" err="1" smtClean="0"/>
              <a:t>Juni</a:t>
            </a:r>
            <a:r>
              <a:rPr lang="en-US" sz="2200" dirty="0" smtClean="0"/>
              <a:t> 2021 9,60 €)</a:t>
            </a:r>
            <a:endParaRPr lang="en-US" sz="2200" dirty="0"/>
          </a:p>
          <a:p>
            <a:r>
              <a:rPr lang="en-US" sz="2200" b="1" dirty="0"/>
              <a:t>50 </a:t>
            </a:r>
            <a:r>
              <a:rPr lang="en-US" sz="2200" b="1" dirty="0" err="1"/>
              <a:t>Stunden</a:t>
            </a:r>
            <a:r>
              <a:rPr lang="en-US" sz="2200" b="1" dirty="0"/>
              <a:t> </a:t>
            </a:r>
            <a:r>
              <a:rPr lang="en-US" sz="2200" dirty="0"/>
              <a:t>pro </a:t>
            </a:r>
            <a:r>
              <a:rPr lang="en-US" sz="2200" dirty="0" err="1"/>
              <a:t>Monat</a:t>
            </a:r>
            <a:r>
              <a:rPr lang="en-US" sz="2200" dirty="0"/>
              <a:t> </a:t>
            </a:r>
            <a:r>
              <a:rPr lang="en-US" sz="2200" b="1" dirty="0"/>
              <a:t>= </a:t>
            </a:r>
            <a:r>
              <a:rPr lang="en-US" sz="2200" b="1" dirty="0" smtClean="0"/>
              <a:t>475 €</a:t>
            </a:r>
            <a:endParaRPr lang="en-US" sz="2200" b="1" dirty="0"/>
          </a:p>
          <a:p>
            <a:r>
              <a:rPr lang="en-US" sz="2200" b="1" dirty="0" err="1"/>
              <a:t>Jobm</a:t>
            </a:r>
            <a:r>
              <a:rPr lang="de-DE" sz="2200" b="1" dirty="0" err="1"/>
              <a:t>öglichkeiten</a:t>
            </a:r>
            <a:r>
              <a:rPr lang="de-DE" sz="2200" b="1" dirty="0"/>
              <a:t>:</a:t>
            </a:r>
          </a:p>
          <a:p>
            <a:pPr lvl="1"/>
            <a:r>
              <a:rPr lang="de-DE" sz="2000" dirty="0" smtClean="0"/>
              <a:t>Aushilfe </a:t>
            </a:r>
            <a:r>
              <a:rPr lang="de-DE" sz="2000" dirty="0"/>
              <a:t>oder Werkstudent bei </a:t>
            </a:r>
            <a:r>
              <a:rPr lang="de-DE" sz="2000" dirty="0" smtClean="0"/>
              <a:t>unterschiedlichen Institutionen  </a:t>
            </a:r>
            <a:endParaRPr lang="de-DE" sz="2000" dirty="0"/>
          </a:p>
          <a:p>
            <a:pPr lvl="1"/>
            <a:r>
              <a:rPr lang="de-DE" sz="2000" dirty="0" smtClean="0"/>
              <a:t>Praktikum</a:t>
            </a:r>
          </a:p>
          <a:p>
            <a:pPr lvl="1"/>
            <a:r>
              <a:rPr lang="de-DE" sz="2000" dirty="0" smtClean="0"/>
              <a:t>Gastronomie </a:t>
            </a:r>
            <a:r>
              <a:rPr lang="de-DE" sz="2000" dirty="0"/>
              <a:t>(Küchenhilfe, </a:t>
            </a:r>
            <a:r>
              <a:rPr lang="de-DE" sz="2000" dirty="0" smtClean="0"/>
              <a:t>Kellner/in </a:t>
            </a:r>
            <a:r>
              <a:rPr lang="de-DE" sz="2000" dirty="0"/>
              <a:t>etc</a:t>
            </a:r>
            <a:r>
              <a:rPr lang="de-DE" sz="2000" dirty="0" smtClean="0"/>
              <a:t>.)</a:t>
            </a:r>
          </a:p>
          <a:p>
            <a:pPr lvl="1"/>
            <a:r>
              <a:rPr lang="de-DE" sz="2000" dirty="0" smtClean="0"/>
              <a:t>Putzkraft</a:t>
            </a:r>
          </a:p>
          <a:p>
            <a:pPr lvl="1"/>
            <a:r>
              <a:rPr lang="de-DE" sz="2000" dirty="0" smtClean="0"/>
              <a:t>Fließbandarbeit</a:t>
            </a:r>
          </a:p>
          <a:p>
            <a:pPr lvl="1"/>
            <a:r>
              <a:rPr lang="de-DE" sz="2000" dirty="0" smtClean="0"/>
              <a:t>Studentische Mitarbeiter/in an der Hochschule</a:t>
            </a:r>
            <a:endParaRPr lang="en-US" sz="2000" dirty="0"/>
          </a:p>
          <a:p>
            <a:endParaRPr lang="de-DE" dirty="0" smtClean="0"/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3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Wohnen</a:t>
            </a:r>
            <a:endParaRPr lang="de-DE" u="none" dirty="0">
              <a:ln w="0"/>
              <a:effectLst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b="1" dirty="0" smtClean="0"/>
              <a:t>Studentenwohnheime</a:t>
            </a:r>
          </a:p>
          <a:p>
            <a:pPr lvl="1"/>
            <a:r>
              <a:rPr lang="de-DE" dirty="0" smtClean="0"/>
              <a:t>Größtenteils möbliert</a:t>
            </a:r>
          </a:p>
          <a:p>
            <a:pPr lvl="1"/>
            <a:r>
              <a:rPr lang="de-DE" dirty="0" smtClean="0"/>
              <a:t>Erste Anlaufstelle und häufig günstiger als privates Wohnen</a:t>
            </a:r>
          </a:p>
          <a:p>
            <a:pPr lvl="1"/>
            <a:r>
              <a:rPr lang="de-DE" dirty="0" smtClean="0"/>
              <a:t>Zimmer sind begehrt: daher rechtzeitig direkt bei den Studentenwerken bewerben!</a:t>
            </a:r>
          </a:p>
          <a:p>
            <a:r>
              <a:rPr lang="de-DE" b="1" dirty="0" smtClean="0"/>
              <a:t>Wohngemeinschaften</a:t>
            </a:r>
          </a:p>
          <a:p>
            <a:pPr lvl="1"/>
            <a:r>
              <a:rPr lang="de-DE" dirty="0" smtClean="0"/>
              <a:t>Teilweise möbliert, teilweise unmöbliert</a:t>
            </a:r>
          </a:p>
          <a:p>
            <a:pPr lvl="1"/>
            <a:r>
              <a:rPr lang="de-DE" dirty="0" smtClean="0"/>
              <a:t>Anzeigen findet man in Zeitungen, über Aushänge, im Internet:</a:t>
            </a:r>
          </a:p>
          <a:p>
            <a:pPr lvl="2"/>
            <a:r>
              <a:rPr lang="de-DE" dirty="0" smtClean="0">
                <a:hlinkClick r:id="rId2"/>
              </a:rPr>
              <a:t>www.wg-gesucht.de</a:t>
            </a:r>
            <a:r>
              <a:rPr lang="de-DE" dirty="0" smtClean="0"/>
              <a:t> </a:t>
            </a:r>
          </a:p>
          <a:p>
            <a:pPr lvl="2"/>
            <a:r>
              <a:rPr lang="pl-PL" dirty="0" smtClean="0">
                <a:hlinkClick r:id="rId3"/>
              </a:rPr>
              <a:t>www.studenten-wg.de</a:t>
            </a:r>
            <a:r>
              <a:rPr lang="pl-PL" dirty="0" smtClean="0"/>
              <a:t> </a:t>
            </a:r>
            <a:endParaRPr lang="de-DE" dirty="0" smtClean="0"/>
          </a:p>
          <a:p>
            <a:pPr lvl="2"/>
            <a:r>
              <a:rPr lang="pl-PL" dirty="0" smtClean="0">
                <a:hlinkClick r:id="rId4"/>
              </a:rPr>
              <a:t>www.wohngemeinschaft.de</a:t>
            </a:r>
            <a:r>
              <a:rPr lang="pl-PL" dirty="0" smtClean="0"/>
              <a:t> </a:t>
            </a:r>
          </a:p>
          <a:p>
            <a:pPr marL="914400" lvl="2" indent="0">
              <a:buNone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62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  <a:latin typeface="Arial" pitchFamily="34" charset="0"/>
                <a:cs typeface="Arial" pitchFamily="34" charset="0"/>
              </a:rPr>
              <a:t>Kosten</a:t>
            </a:r>
            <a:r>
              <a:rPr lang="de-DE" u="sng" dirty="0" smtClean="0">
                <a:ln w="0"/>
                <a:effectLst/>
                <a:latin typeface="Arial" pitchFamily="34" charset="0"/>
                <a:cs typeface="Arial" pitchFamily="34" charset="0"/>
              </a:rPr>
              <a:t> </a:t>
            </a:r>
            <a:endParaRPr lang="de-DE" u="sng" dirty="0">
              <a:ln w="0"/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2736879"/>
              </p:ext>
            </p:extLst>
          </p:nvPr>
        </p:nvGraphicFramePr>
        <p:xfrm>
          <a:off x="863588" y="2204864"/>
          <a:ext cx="7488832" cy="351394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95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2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370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Ausgaben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 Geschätzte Kosten pro Monat</a:t>
                      </a:r>
                      <a:endParaRPr lang="de-DE" sz="14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458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Miete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- 600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74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Krankenversicherung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smtClean="0">
                          <a:latin typeface="Arial" pitchFamily="34" charset="0"/>
                          <a:cs typeface="Arial" pitchFamily="34" charset="0"/>
                        </a:rPr>
                        <a:t>90 </a:t>
                      </a: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€ </a:t>
                      </a:r>
                    </a:p>
                    <a:p>
                      <a:pPr algn="r"/>
                      <a:r>
                        <a:rPr lang="de-DE" sz="1200" dirty="0" smtClean="0">
                          <a:latin typeface="Arial" pitchFamily="34" charset="0"/>
                          <a:cs typeface="Arial" pitchFamily="34" charset="0"/>
                        </a:rPr>
                        <a:t>(für Studierende aus Ländern, die kein Kranken-versicherungsabkommen mit Deutschland haben)</a:t>
                      </a:r>
                      <a:endParaRPr lang="de-DE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70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Öffentliche Verkehrsmittel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30-65 €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70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Bücher, Lernmittel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30 €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70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Telefon / Internet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20 €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70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TV / Radio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20 €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70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Ausgehen / Freizeit / Kleidung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80 €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700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Lebensmittel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150 €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700">
                <a:tc>
                  <a:txBody>
                    <a:bodyPr/>
                    <a:lstStyle/>
                    <a:p>
                      <a:r>
                        <a:rPr lang="de-DE" sz="1400" b="1" u="sng" dirty="0" smtClean="0">
                          <a:latin typeface="Arial" pitchFamily="34" charset="0"/>
                          <a:cs typeface="Arial" pitchFamily="34" charset="0"/>
                        </a:rPr>
                        <a:t>Monatliche Gesamtkosten</a:t>
                      </a:r>
                      <a:endParaRPr lang="de-DE" sz="14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1" u="sng" dirty="0" smtClean="0">
                          <a:latin typeface="Arial" pitchFamily="34" charset="0"/>
                          <a:cs typeface="Arial" pitchFamily="34" charset="0"/>
                        </a:rPr>
                        <a:t>ca. 670 – 1.055 €</a:t>
                      </a:r>
                      <a:endParaRPr lang="de-DE" sz="14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39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55576" y="141277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Arial" pitchFamily="34" charset="0"/>
                <a:cs typeface="Arial" pitchFamily="34" charset="0"/>
              </a:rPr>
              <a:t>Die Lebenshaltungskosten (Miete!) können je nach Studienort und persönlichem Lebensstandard erheblich variieren!</a:t>
            </a:r>
            <a:endParaRPr lang="de-DE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62395" y="5755045"/>
            <a:ext cx="6840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itchFamily="34" charset="0"/>
                <a:cs typeface="Arial" pitchFamily="34" charset="0"/>
                <a:hlinkClick r:id="rId2"/>
              </a:rPr>
              <a:t>Siehe: https</a:t>
            </a:r>
            <a:r>
              <a:rPr lang="de-DE" sz="1200" dirty="0">
                <a:latin typeface="Arial" pitchFamily="34" charset="0"/>
                <a:cs typeface="Arial" pitchFamily="34" charset="0"/>
                <a:hlinkClick r:id="rId2"/>
              </a:rPr>
              <a:t>://</a:t>
            </a:r>
            <a:r>
              <a:rPr lang="de-DE" sz="1200" dirty="0" smtClean="0">
                <a:latin typeface="Arial" pitchFamily="34" charset="0"/>
                <a:cs typeface="Arial" pitchFamily="34" charset="0"/>
                <a:hlinkClick r:id="rId2"/>
              </a:rPr>
              <a:t>www.study-in-bavaria.de/de/wie/praktische-tipps/geld.html</a:t>
            </a:r>
            <a:r>
              <a:rPr lang="de-DE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14591" r="6231"/>
          <a:stretch/>
        </p:blipFill>
        <p:spPr>
          <a:xfrm>
            <a:off x="504056" y="27692"/>
            <a:ext cx="8676456" cy="62096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/>
          <a:lstStyle/>
          <a:p>
            <a:r>
              <a:rPr lang="de-DE" u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Netzwerktreffen 2019</a:t>
            </a:r>
            <a:endParaRPr lang="uk-UA" u="non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72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u="none" dirty="0" smtClean="0">
                <a:ln w="0"/>
                <a:effectLst/>
              </a:rPr>
              <a:t>Wichtige erste Schritte in der neuen Stadt</a:t>
            </a:r>
            <a:endParaRPr lang="de-DE" u="none" dirty="0">
              <a:ln w="0"/>
              <a:effectLst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Im </a:t>
            </a:r>
            <a:r>
              <a:rPr lang="de-DE" b="1" dirty="0"/>
              <a:t>Einwohnermeldeamt</a:t>
            </a:r>
            <a:r>
              <a:rPr lang="de-DE" dirty="0"/>
              <a:t> melden</a:t>
            </a:r>
          </a:p>
          <a:p>
            <a:pPr lvl="1"/>
            <a:r>
              <a:rPr lang="de-DE" dirty="0"/>
              <a:t>Meldepflicht: Spätestens eine Woche nachdem die Adresse bekannt ist, muss man diese melden</a:t>
            </a:r>
          </a:p>
          <a:p>
            <a:pPr lvl="1"/>
            <a:r>
              <a:rPr lang="de-DE" dirty="0"/>
              <a:t>EWR-Bürgerinnen und -Bürger erhalten hier ihren Aufenthaltstitel</a:t>
            </a:r>
          </a:p>
          <a:p>
            <a:r>
              <a:rPr lang="de-DE" dirty="0" smtClean="0"/>
              <a:t>Ein </a:t>
            </a:r>
            <a:r>
              <a:rPr lang="de-DE" b="1" dirty="0" smtClean="0"/>
              <a:t>Bankkonto eröffnen</a:t>
            </a:r>
            <a:r>
              <a:rPr lang="de-DE" dirty="0" smtClean="0"/>
              <a:t>: Ist grundsätzlich bei jeder Bank möglich und für Studierende generell kostenlos</a:t>
            </a:r>
          </a:p>
          <a:p>
            <a:r>
              <a:rPr lang="de-DE" dirty="0" smtClean="0"/>
              <a:t>Eine </a:t>
            </a:r>
            <a:r>
              <a:rPr lang="de-DE" b="1" dirty="0" smtClean="0"/>
              <a:t>Krankenversicherung abschließen </a:t>
            </a:r>
            <a:r>
              <a:rPr lang="de-DE" dirty="0" smtClean="0"/>
              <a:t>bzw. klären, ob die bisherige </a:t>
            </a:r>
            <a:r>
              <a:rPr lang="de-DE" b="1" dirty="0" smtClean="0"/>
              <a:t>ausländische KV anerkannt </a:t>
            </a:r>
            <a:r>
              <a:rPr lang="de-DE" dirty="0" smtClean="0"/>
              <a:t>wird</a:t>
            </a:r>
          </a:p>
          <a:p>
            <a:pPr lvl="2"/>
            <a:r>
              <a:rPr lang="de-DE" dirty="0" smtClean="0"/>
              <a:t>Jeder Studierende (deutsch oder international) ist </a:t>
            </a:r>
            <a:r>
              <a:rPr lang="de-DE" b="1" dirty="0" smtClean="0"/>
              <a:t>krankenversicherungspflichtig</a:t>
            </a:r>
          </a:p>
          <a:p>
            <a:pPr lvl="2"/>
            <a:r>
              <a:rPr lang="de-DE" b="1" dirty="0" smtClean="0"/>
              <a:t>Ohne</a:t>
            </a:r>
            <a:r>
              <a:rPr lang="de-DE" dirty="0" smtClean="0"/>
              <a:t> den </a:t>
            </a:r>
            <a:r>
              <a:rPr lang="de-DE" b="1" dirty="0" smtClean="0"/>
              <a:t>Nachweis einer Krankenversicherung </a:t>
            </a:r>
            <a:r>
              <a:rPr lang="de-DE" dirty="0" smtClean="0"/>
              <a:t>ist die Einschreibung an einer Hochschule </a:t>
            </a:r>
            <a:r>
              <a:rPr lang="de-DE" b="1" dirty="0" smtClean="0"/>
              <a:t>nicht möglich!</a:t>
            </a:r>
          </a:p>
          <a:p>
            <a:r>
              <a:rPr lang="de-DE" dirty="0" smtClean="0"/>
              <a:t>Evtl. bei der </a:t>
            </a:r>
            <a:r>
              <a:rPr lang="de-DE" b="1" dirty="0" smtClean="0"/>
              <a:t>Ausländerbehörde</a:t>
            </a:r>
            <a:r>
              <a:rPr lang="de-DE" dirty="0" smtClean="0"/>
              <a:t> melden: Gilt für nicht-EWR-Bürgerinnen und -Bürger!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90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Wir freuen uns auf Sie!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00201"/>
            <a:ext cx="8208912" cy="3628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u="sng" dirty="0" smtClean="0"/>
              <a:t>Bei Fragen können Sie sich gerne an uns wenden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   </a:t>
            </a:r>
          </a:p>
          <a:p>
            <a:pPr marL="0" indent="0">
              <a:buNone/>
            </a:pPr>
            <a:r>
              <a:rPr lang="de-DE" sz="1700" dirty="0"/>
              <a:t>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296958"/>
            <a:ext cx="640080" cy="640080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467544" y="2420887"/>
            <a:ext cx="3960440" cy="26642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200" dirty="0" smtClean="0"/>
              <a:t>Dr. Katharina E. Scheffner</a:t>
            </a:r>
          </a:p>
          <a:p>
            <a:pPr marL="0" indent="0">
              <a:buFont typeface="Arial" pitchFamily="34" charset="0"/>
              <a:buNone/>
            </a:pPr>
            <a:r>
              <a:rPr lang="de-DE" sz="2200" dirty="0" smtClean="0"/>
              <a:t>Projektkoordinatorin</a:t>
            </a:r>
          </a:p>
          <a:p>
            <a:pPr marL="0" indent="0">
              <a:buFont typeface="Arial" pitchFamily="34" charset="0"/>
              <a:buNone/>
            </a:pPr>
            <a:endParaRPr lang="de-DE" sz="2200" dirty="0" smtClean="0"/>
          </a:p>
          <a:p>
            <a:pPr marL="0" indent="0">
              <a:buFont typeface="Arial" pitchFamily="34" charset="0"/>
              <a:buNone/>
            </a:pPr>
            <a:endParaRPr lang="de-DE" sz="2200" dirty="0" smtClean="0"/>
          </a:p>
          <a:p>
            <a:pPr marL="0" indent="0">
              <a:buFont typeface="Arial" pitchFamily="34" charset="0"/>
              <a:buNone/>
            </a:pPr>
            <a:r>
              <a:rPr lang="de-DE" sz="2200" dirty="0" smtClean="0"/>
              <a:t>+49 (0) 951 863-1174</a:t>
            </a:r>
          </a:p>
          <a:p>
            <a:pPr marL="0" indent="0">
              <a:buFont typeface="Arial" pitchFamily="34" charset="0"/>
              <a:buNone/>
            </a:pPr>
            <a:r>
              <a:rPr lang="de-DE" sz="2200" dirty="0" smtClean="0"/>
              <a:t>studieren@baybids.de</a:t>
            </a:r>
          </a:p>
          <a:p>
            <a:pPr marL="0" indent="0">
              <a:buFont typeface="Arial" pitchFamily="34" charset="0"/>
              <a:buNone/>
            </a:pPr>
            <a:r>
              <a:rPr lang="de-DE" sz="2200" dirty="0" smtClean="0"/>
              <a:t>www.baybids.de</a:t>
            </a:r>
          </a:p>
          <a:p>
            <a:pPr marL="0" indent="0">
              <a:buFont typeface="Arial" pitchFamily="34" charset="0"/>
              <a:buNone/>
            </a:pPr>
            <a:endParaRPr lang="de-DE" sz="1700" dirty="0" smtClean="0"/>
          </a:p>
          <a:p>
            <a:pPr marL="0" indent="0">
              <a:buFont typeface="Arial" pitchFamily="34" charset="0"/>
              <a:buNone/>
            </a:pPr>
            <a:endParaRPr lang="de-DE" sz="1700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4644009" y="2420887"/>
            <a:ext cx="4032448" cy="23762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sz="2200" dirty="0" smtClean="0"/>
              <a:t>Marta </a:t>
            </a:r>
            <a:r>
              <a:rPr lang="de-DE" sz="2200" dirty="0" err="1" smtClean="0"/>
              <a:t>Kushnir</a:t>
            </a:r>
            <a:endParaRPr lang="de-DE" sz="2200" dirty="0" smtClean="0"/>
          </a:p>
          <a:p>
            <a:pPr marL="0" indent="0">
              <a:buFont typeface="Arial" pitchFamily="34" charset="0"/>
              <a:buNone/>
            </a:pPr>
            <a:r>
              <a:rPr lang="de-DE" sz="2200" dirty="0" err="1" smtClean="0"/>
              <a:t>Yuliia</a:t>
            </a:r>
            <a:r>
              <a:rPr lang="de-DE" sz="2200" dirty="0" smtClean="0"/>
              <a:t> </a:t>
            </a:r>
            <a:r>
              <a:rPr lang="de-DE" sz="2200" smtClean="0"/>
              <a:t>Kharun</a:t>
            </a:r>
            <a:endParaRPr lang="de-DE" sz="2200" dirty="0" smtClean="0"/>
          </a:p>
          <a:p>
            <a:pPr marL="0" indent="0">
              <a:buFont typeface="Arial" pitchFamily="34" charset="0"/>
              <a:buNone/>
            </a:pPr>
            <a:r>
              <a:rPr lang="de-DE" sz="2200" dirty="0" smtClean="0"/>
              <a:t>Projektassistentinnen</a:t>
            </a:r>
          </a:p>
          <a:p>
            <a:pPr marL="0" indent="0">
              <a:buFont typeface="Arial" pitchFamily="34" charset="0"/>
              <a:buNone/>
            </a:pPr>
            <a:endParaRPr lang="de-DE" sz="2200" dirty="0" smtClean="0"/>
          </a:p>
          <a:p>
            <a:pPr marL="0" indent="0">
              <a:buFont typeface="Arial" pitchFamily="34" charset="0"/>
              <a:buNone/>
            </a:pPr>
            <a:r>
              <a:rPr lang="de-DE" sz="2200" dirty="0" smtClean="0"/>
              <a:t>+49 (0) 951 863-2888</a:t>
            </a:r>
          </a:p>
          <a:p>
            <a:pPr marL="0" indent="0">
              <a:buFont typeface="Arial" pitchFamily="34" charset="0"/>
              <a:buNone/>
            </a:pPr>
            <a:r>
              <a:rPr lang="de-DE" sz="2200" dirty="0" smtClean="0"/>
              <a:t>projektassistenz@baybids.de</a:t>
            </a:r>
          </a:p>
          <a:p>
            <a:pPr marL="0" indent="0">
              <a:buFont typeface="Arial" pitchFamily="34" charset="0"/>
              <a:buNone/>
            </a:pPr>
            <a:endParaRPr lang="de-DE" sz="1700" dirty="0"/>
          </a:p>
        </p:txBody>
      </p:sp>
      <p:sp>
        <p:nvSpPr>
          <p:cNvPr id="4" name="Rechteck 3"/>
          <p:cNvSpPr/>
          <p:nvPr/>
        </p:nvSpPr>
        <p:spPr>
          <a:xfrm>
            <a:off x="1179632" y="5411763"/>
            <a:ext cx="339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www.facebook.com/baybids.de 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176000"/>
            <a:ext cx="706305" cy="706305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6012160" y="5411763"/>
            <a:ext cx="202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/>
              <a:t>baybids.initiative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7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119" y="1299208"/>
            <a:ext cx="8208912" cy="4349079"/>
          </a:xfrm>
        </p:spPr>
        <p:txBody>
          <a:bodyPr/>
          <a:lstStyle/>
          <a:p>
            <a:r>
              <a:rPr lang="de-DE" dirty="0"/>
              <a:t>Verbundprojekt aller </a:t>
            </a:r>
            <a:r>
              <a:rPr lang="de-DE" b="1" dirty="0" smtClean="0"/>
              <a:t>30 </a:t>
            </a:r>
            <a:r>
              <a:rPr lang="de-DE" b="1" dirty="0"/>
              <a:t>staatlichen und kirchlichen bayerischen Hochschulen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t>5</a:t>
            </a:fld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00948" y="300537"/>
            <a:ext cx="8229600" cy="1143000"/>
          </a:xfrm>
        </p:spPr>
        <p:txBody>
          <a:bodyPr/>
          <a:lstStyle/>
          <a:p>
            <a:r>
              <a:rPr lang="de-DE" u="none" dirty="0">
                <a:ln w="0"/>
                <a:effectLst/>
              </a:rPr>
              <a:t>Die </a:t>
            </a:r>
            <a:r>
              <a:rPr lang="de-DE" u="none" dirty="0" err="1">
                <a:ln w="0"/>
                <a:effectLst/>
              </a:rPr>
              <a:t>BayBIDS</a:t>
            </a:r>
            <a:endParaRPr lang="de-DE" u="none" dirty="0">
              <a:ln w="0"/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92972"/>
            <a:ext cx="2561550" cy="2561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56" y="2192972"/>
            <a:ext cx="2553072" cy="2553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78393" y="5893760"/>
            <a:ext cx="13933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Bilder: Uni Bamberg</a:t>
            </a:r>
            <a:endParaRPr lang="uk-UA" sz="105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92972"/>
            <a:ext cx="3419936" cy="345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5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Die BayBIDS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Direkter Ansprechpartner für Schülerinnen und Schüler, Schulen und Hochschulen </a:t>
            </a:r>
          </a:p>
          <a:p>
            <a:r>
              <a:rPr lang="de-DE" dirty="0" smtClean="0"/>
              <a:t>Durchführung und Koordinierung der Förderprogramme (Besuche in BY, Vergabe von Stipendien)</a:t>
            </a:r>
          </a:p>
          <a:p>
            <a:r>
              <a:rPr lang="de-DE" dirty="0" smtClean="0"/>
              <a:t>Jährliches Netzwerktreffen sowie Alumnitreffen der </a:t>
            </a:r>
            <a:r>
              <a:rPr lang="de-DE" dirty="0" err="1" smtClean="0"/>
              <a:t>BayBIDS</a:t>
            </a:r>
            <a:r>
              <a:rPr lang="de-DE" dirty="0" smtClean="0"/>
              <a:t>-Stipendiatinnen und -Stipendiaten</a:t>
            </a:r>
          </a:p>
          <a:p>
            <a:r>
              <a:rPr lang="de-DE" b="1" dirty="0" smtClean="0"/>
              <a:t>Finanziert aus öffentlichen Geldern </a:t>
            </a:r>
            <a:r>
              <a:rPr lang="de-DE" dirty="0" smtClean="0"/>
              <a:t>durch das Bayerische Ministerium für Wissenschaft und Kunst sowie den DAAD aus Mitteln des Auswärtigen Amts (AA)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80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Projektziele</a:t>
            </a:r>
            <a:endParaRPr lang="de-DE" u="none" dirty="0"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Absolventinnen und Absolventen Deutscher Auslands- und Partnerschulen (PASCH-Schulen) u.a. durch Besuche in Bayern und Vergabe von Stipendien für ein </a:t>
            </a:r>
            <a:r>
              <a:rPr lang="de-DE" b="1" dirty="0" smtClean="0"/>
              <a:t>Studium in Bayern </a:t>
            </a:r>
            <a:r>
              <a:rPr lang="de-DE" dirty="0" smtClean="0"/>
              <a:t>interessieren und gewinnen</a:t>
            </a:r>
          </a:p>
          <a:p>
            <a:r>
              <a:rPr lang="de-DE" b="1" dirty="0" smtClean="0"/>
              <a:t>Unterstützung</a:t>
            </a:r>
            <a:r>
              <a:rPr lang="de-DE" dirty="0" smtClean="0"/>
              <a:t> der Absolventinnen und Absolventen als Ansprechpartner bei Fragen zum Studium und Leben in Bayern, zu Zulassungsbedingungen, zur Bewerbung an bayerischen Hochschulen etc.</a:t>
            </a:r>
          </a:p>
          <a:p>
            <a:r>
              <a:rPr lang="de-DE" b="1" dirty="0" smtClean="0"/>
              <a:t>Zusammenarbeit </a:t>
            </a:r>
            <a:r>
              <a:rPr lang="de-DE" dirty="0" smtClean="0"/>
              <a:t>zwischen den PASCH-Schulen und den bayerischen Hochschulen </a:t>
            </a:r>
            <a:r>
              <a:rPr lang="de-DE" b="1" dirty="0" smtClean="0"/>
              <a:t>stärken</a:t>
            </a:r>
          </a:p>
          <a:p>
            <a:r>
              <a:rPr lang="de-DE" b="1" dirty="0" smtClean="0"/>
              <a:t>Pflege und Ausbau </a:t>
            </a:r>
            <a:r>
              <a:rPr lang="de-DE" dirty="0" smtClean="0"/>
              <a:t>der Kontakte mit PASCH-Schulen weltweit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4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27202420"/>
              </p:ext>
            </p:extLst>
          </p:nvPr>
        </p:nvGraphicFramePr>
        <p:xfrm>
          <a:off x="-704098" y="405085"/>
          <a:ext cx="10801199" cy="610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hteck 2"/>
          <p:cNvSpPr/>
          <p:nvPr/>
        </p:nvSpPr>
        <p:spPr>
          <a:xfrm>
            <a:off x="2339752" y="2596843"/>
            <a:ext cx="4569485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000" b="1" dirty="0" err="1" smtClean="0">
                <a:ln w="0"/>
                <a:latin typeface="Arial" pitchFamily="34" charset="0"/>
                <a:ea typeface="+mj-ea"/>
                <a:cs typeface="Arial" pitchFamily="34" charset="0"/>
              </a:rPr>
              <a:t>BayBIDS</a:t>
            </a:r>
            <a:endParaRPr lang="de-DE" sz="50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426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none" dirty="0" smtClean="0">
                <a:ln w="0"/>
                <a:effectLst/>
              </a:rPr>
              <a:t>Motivationsstipendien</a:t>
            </a:r>
            <a:endParaRPr lang="de-DE" u="none" dirty="0">
              <a:ln w="0"/>
              <a:effectLst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1"/>
            <a:ext cx="8208912" cy="4680520"/>
          </a:xfrm>
        </p:spPr>
        <p:txBody>
          <a:bodyPr>
            <a:normAutofit lnSpcReduction="10000"/>
          </a:bodyPr>
          <a:lstStyle/>
          <a:p>
            <a:r>
              <a:rPr lang="de-DE" b="1" dirty="0" smtClean="0"/>
              <a:t>Zielgruppe</a:t>
            </a:r>
            <a:r>
              <a:rPr lang="de-DE" dirty="0" smtClean="0"/>
              <a:t>: Absolventinnen und Absolventen von PASCH-Schulen, die ein Studium in Bayern planen (ausgenommen: dt. Staatsbürgerinnen und -bürger)</a:t>
            </a:r>
          </a:p>
          <a:p>
            <a:r>
              <a:rPr lang="de-DE" dirty="0" smtClean="0"/>
              <a:t>Vergabe zum </a:t>
            </a:r>
            <a:r>
              <a:rPr lang="de-DE" b="1" dirty="0" smtClean="0"/>
              <a:t>Studienbeginn</a:t>
            </a:r>
            <a:r>
              <a:rPr lang="de-DE" dirty="0" smtClean="0"/>
              <a:t>, vorbehaltlich Zulassung und Immatrikulation an einer der 31 bayerischen HS</a:t>
            </a:r>
          </a:p>
          <a:p>
            <a:r>
              <a:rPr lang="de-DE" dirty="0" smtClean="0"/>
              <a:t>Bewerbungsfrist für 2021/22: </a:t>
            </a:r>
            <a:r>
              <a:rPr lang="de-DE" b="1" dirty="0" smtClean="0"/>
              <a:t>30. Juni 2021</a:t>
            </a:r>
          </a:p>
          <a:p>
            <a:r>
              <a:rPr lang="de-DE" dirty="0" smtClean="0"/>
              <a:t>Teilstipendium: </a:t>
            </a:r>
            <a:r>
              <a:rPr lang="de-DE" b="1" dirty="0" smtClean="0"/>
              <a:t>400 € pro Monat </a:t>
            </a:r>
            <a:r>
              <a:rPr lang="de-DE" dirty="0" smtClean="0"/>
              <a:t>für 1 Jahr</a:t>
            </a:r>
          </a:p>
          <a:p>
            <a:r>
              <a:rPr lang="de-DE" dirty="0" smtClean="0"/>
              <a:t>Bewerbung vor Studienbeginn direkt bei der BayBIDS, Ausschreibung unter </a:t>
            </a:r>
            <a:r>
              <a:rPr lang="de-DE" dirty="0" smtClean="0">
                <a:hlinkClick r:id="rId2"/>
              </a:rPr>
              <a:t>www.baybids.de</a:t>
            </a:r>
            <a:r>
              <a:rPr lang="de-DE" dirty="0" smtClean="0"/>
              <a:t> </a:t>
            </a:r>
          </a:p>
          <a:p>
            <a:r>
              <a:rPr lang="de-DE" b="1" dirty="0" smtClean="0"/>
              <a:t>Pflichten</a:t>
            </a:r>
            <a:r>
              <a:rPr lang="de-DE" dirty="0" smtClean="0"/>
              <a:t>: u.a. Kontaktperson für ehemalige Schule; Besuch der ehemaligen Schule; Präsentation der HS bei Schülerbesuchen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D6124-4692-4BC7-9B12-6930EAA3CD2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7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4">
      <a:dk1>
        <a:srgbClr val="00498E"/>
      </a:dk1>
      <a:lt1>
        <a:sysClr val="window" lastClr="FFFFFF"/>
      </a:lt1>
      <a:dk2>
        <a:srgbClr val="00498E"/>
      </a:dk2>
      <a:lt2>
        <a:srgbClr val="FFFFFF"/>
      </a:lt2>
      <a:accent1>
        <a:srgbClr val="00498E"/>
      </a:accent1>
      <a:accent2>
        <a:srgbClr val="89AAD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4">
    <a:dk1>
      <a:srgbClr val="00498E"/>
    </a:dk1>
    <a:lt1>
      <a:sysClr val="window" lastClr="FFFFFF"/>
    </a:lt1>
    <a:dk2>
      <a:srgbClr val="00498E"/>
    </a:dk2>
    <a:lt2>
      <a:srgbClr val="FFFFFF"/>
    </a:lt2>
    <a:accent1>
      <a:srgbClr val="00498E"/>
    </a:accent1>
    <a:accent2>
      <a:srgbClr val="89AADF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1924</Words>
  <Application>Microsoft Office PowerPoint</Application>
  <PresentationFormat>Bildschirmpräsentation (4:3)</PresentationFormat>
  <Paragraphs>343</Paragraphs>
  <Slides>41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6" baseType="lpstr">
      <vt:lpstr>Arial</vt:lpstr>
      <vt:lpstr>Calibri</vt:lpstr>
      <vt:lpstr>Tahoma</vt:lpstr>
      <vt:lpstr>Wingdings</vt:lpstr>
      <vt:lpstr>Larissa</vt:lpstr>
      <vt:lpstr>Studieren an bayerischen Hochschulen</vt:lpstr>
      <vt:lpstr>Inhalt</vt:lpstr>
      <vt:lpstr>Die BayBIDS</vt:lpstr>
      <vt:lpstr>Netzwerktreffen 2019</vt:lpstr>
      <vt:lpstr>Die BayBIDS</vt:lpstr>
      <vt:lpstr>Die BayBIDS</vt:lpstr>
      <vt:lpstr>Projektziele</vt:lpstr>
      <vt:lpstr>PowerPoint-Präsentation</vt:lpstr>
      <vt:lpstr>Motivationsstipendien</vt:lpstr>
      <vt:lpstr>Bewerbungsunterlagen</vt:lpstr>
      <vt:lpstr>Schülerbesuche in BY</vt:lpstr>
      <vt:lpstr>www.baybids.de</vt:lpstr>
      <vt:lpstr>Das Studium in Bayern</vt:lpstr>
      <vt:lpstr>Über Bayern</vt:lpstr>
      <vt:lpstr>Starker Studienstandort</vt:lpstr>
      <vt:lpstr>Studienabschlüsse</vt:lpstr>
      <vt:lpstr>Semesterzeiten</vt:lpstr>
      <vt:lpstr>Lehre</vt:lpstr>
      <vt:lpstr>Was studieren?</vt:lpstr>
      <vt:lpstr>Universität oder HAW?</vt:lpstr>
      <vt:lpstr>Universitäten</vt:lpstr>
      <vt:lpstr>Hochschulen für Angewandte Wissenschaften</vt:lpstr>
      <vt:lpstr>4. Die Bewerbung</vt:lpstr>
      <vt:lpstr>Wichtiges im Voraus</vt:lpstr>
      <vt:lpstr>Voraussetzungen</vt:lpstr>
      <vt:lpstr>Deutsche HZB (Abitur)</vt:lpstr>
      <vt:lpstr>Hochschulstart.de</vt:lpstr>
      <vt:lpstr>Ausländischer Schulabschluss</vt:lpstr>
      <vt:lpstr>Ausländischer Schulabschluss</vt:lpstr>
      <vt:lpstr>Anerkennung ausländischer Abschluss</vt:lpstr>
      <vt:lpstr>Studienkolleg</vt:lpstr>
      <vt:lpstr>Sprachkenntnisse</vt:lpstr>
      <vt:lpstr>Sprachnachweise</vt:lpstr>
      <vt:lpstr>PowerPoint-Präsentation</vt:lpstr>
      <vt:lpstr>Das Visum</vt:lpstr>
      <vt:lpstr>Finanzierungsmöglichkeiten</vt:lpstr>
      <vt:lpstr>Arbeiten</vt:lpstr>
      <vt:lpstr>Wohnen</vt:lpstr>
      <vt:lpstr>Kosten </vt:lpstr>
      <vt:lpstr>Wichtige erste Schritte in der neuen Stadt</vt:lpstr>
      <vt:lpstr>Wir freuen uns auf Sie!</vt:lpstr>
    </vt:vector>
  </TitlesOfParts>
  <Company>Uni-Bamberg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 Rayder</dc:creator>
  <cp:lastModifiedBy>ba2fv9</cp:lastModifiedBy>
  <cp:revision>1474</cp:revision>
  <dcterms:created xsi:type="dcterms:W3CDTF">2012-11-15T14:12:26Z</dcterms:created>
  <dcterms:modified xsi:type="dcterms:W3CDTF">2021-01-11T13:57:14Z</dcterms:modified>
</cp:coreProperties>
</file>